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62" r:id="rId4"/>
    <p:sldId id="302" r:id="rId5"/>
    <p:sldId id="275" r:id="rId6"/>
    <p:sldId id="274" r:id="rId7"/>
    <p:sldId id="272" r:id="rId8"/>
    <p:sldId id="289" r:id="rId9"/>
    <p:sldId id="276" r:id="rId10"/>
    <p:sldId id="288" r:id="rId11"/>
    <p:sldId id="287" r:id="rId12"/>
    <p:sldId id="324" r:id="rId13"/>
    <p:sldId id="308" r:id="rId14"/>
    <p:sldId id="323" r:id="rId15"/>
    <p:sldId id="300" r:id="rId16"/>
    <p:sldId id="306" r:id="rId17"/>
    <p:sldId id="310" r:id="rId18"/>
    <p:sldId id="307" r:id="rId19"/>
    <p:sldId id="312" r:id="rId20"/>
    <p:sldId id="311" r:id="rId21"/>
    <p:sldId id="313" r:id="rId22"/>
    <p:sldId id="314" r:id="rId23"/>
    <p:sldId id="315" r:id="rId24"/>
    <p:sldId id="316" r:id="rId25"/>
    <p:sldId id="317" r:id="rId26"/>
    <p:sldId id="318" r:id="rId27"/>
    <p:sldId id="319" r:id="rId28"/>
    <p:sldId id="320" r:id="rId29"/>
    <p:sldId id="321" r:id="rId30"/>
    <p:sldId id="309" r:id="rId31"/>
    <p:sldId id="284" r:id="rId32"/>
    <p:sldId id="301" r:id="rId33"/>
    <p:sldId id="304" r:id="rId34"/>
    <p:sldId id="328" r:id="rId35"/>
    <p:sldId id="295" r:id="rId3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>
        <p:scale>
          <a:sx n="75" d="100"/>
          <a:sy n="75" d="100"/>
        </p:scale>
        <p:origin x="-1242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6294328132957723E-2"/>
          <c:y val="4.5806290340499795E-2"/>
          <c:w val="0.89576598199759982"/>
          <c:h val="0.8286456074773054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'1.4'!$N$8</c:f>
              <c:strCache>
                <c:ptCount val="1"/>
                <c:pt idx="0">
                  <c:v>CLG Communities</c:v>
                </c:pt>
              </c:strCache>
            </c:strRef>
          </c:tx>
          <c:invertIfNegative val="0"/>
          <c:cat>
            <c:strRef>
              <c:f>'1.4'!$O$7:$V$7</c:f>
              <c:strCache>
                <c:ptCount val="8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</c:strCache>
            </c:strRef>
          </c:cat>
          <c:val>
            <c:numRef>
              <c:f>'1.4'!$O$8:$V$8</c:f>
              <c:numCache>
                <c:formatCode>General</c:formatCode>
                <c:ptCount val="8"/>
                <c:pt idx="0">
                  <c:v>4521</c:v>
                </c:pt>
                <c:pt idx="1">
                  <c:v>4617</c:v>
                </c:pt>
                <c:pt idx="2">
                  <c:v>3852</c:v>
                </c:pt>
                <c:pt idx="3">
                  <c:v>1848</c:v>
                </c:pt>
                <c:pt idx="4">
                  <c:v>1349</c:v>
                </c:pt>
                <c:pt idx="5">
                  <c:v>2540</c:v>
                </c:pt>
                <c:pt idx="6">
                  <c:v>2035</c:v>
                </c:pt>
                <c:pt idx="7">
                  <c:v>1092</c:v>
                </c:pt>
              </c:numCache>
            </c:numRef>
          </c:val>
        </c:ser>
        <c:ser>
          <c:idx val="1"/>
          <c:order val="1"/>
          <c:tx>
            <c:strRef>
              <c:f>'1.4'!$N$9</c:f>
              <c:strCache>
                <c:ptCount val="1"/>
                <c:pt idx="0">
                  <c:v>CLG Local Government</c:v>
                </c:pt>
              </c:strCache>
            </c:strRef>
          </c:tx>
          <c:invertIfNegative val="0"/>
          <c:cat>
            <c:strRef>
              <c:f>'1.4'!$O$7:$V$7</c:f>
              <c:strCache>
                <c:ptCount val="8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</c:strCache>
            </c:strRef>
          </c:cat>
          <c:val>
            <c:numRef>
              <c:f>'1.4'!$O$9:$V$9</c:f>
              <c:numCache>
                <c:formatCode>#,##0,;\-#,##0,;\-</c:formatCode>
                <c:ptCount val="8"/>
                <c:pt idx="0">
                  <c:v>32283</c:v>
                </c:pt>
                <c:pt idx="1">
                  <c:v>32813</c:v>
                </c:pt>
                <c:pt idx="2">
                  <c:v>29836</c:v>
                </c:pt>
                <c:pt idx="3">
                  <c:v>30213</c:v>
                </c:pt>
                <c:pt idx="4">
                  <c:v>27577</c:v>
                </c:pt>
                <c:pt idx="5">
                  <c:v>15878</c:v>
                </c:pt>
                <c:pt idx="6">
                  <c:v>12787</c:v>
                </c:pt>
                <c:pt idx="7">
                  <c:v>11139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77934592"/>
        <c:axId val="77936128"/>
      </c:barChart>
      <c:catAx>
        <c:axId val="77934592"/>
        <c:scaling>
          <c:orientation val="minMax"/>
        </c:scaling>
        <c:delete val="0"/>
        <c:axPos val="b"/>
        <c:majorTickMark val="out"/>
        <c:minorTickMark val="none"/>
        <c:tickLblPos val="nextTo"/>
        <c:crossAx val="77936128"/>
        <c:crosses val="autoZero"/>
        <c:auto val="1"/>
        <c:lblAlgn val="ctr"/>
        <c:lblOffset val="100"/>
        <c:noMultiLvlLbl val="0"/>
      </c:catAx>
      <c:valAx>
        <c:axId val="77936128"/>
        <c:scaling>
          <c:orientation val="minMax"/>
        </c:scaling>
        <c:delete val="0"/>
        <c:axPos val="l"/>
        <c:majorGridlines/>
        <c:numFmt formatCode="&quot;£&quot;#,##0" sourceLinked="0"/>
        <c:majorTickMark val="out"/>
        <c:minorTickMark val="none"/>
        <c:tickLblPos val="nextTo"/>
        <c:crossAx val="77934592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'1.9'!$L$9</c:f>
              <c:strCache>
                <c:ptCount val="1"/>
                <c:pt idx="0">
                  <c:v>CLG Communities</c:v>
                </c:pt>
              </c:strCache>
            </c:strRef>
          </c:tx>
          <c:invertIfNegative val="0"/>
          <c:cat>
            <c:strRef>
              <c:f>'1.9'!$M$8:$T$8</c:f>
              <c:strCache>
                <c:ptCount val="8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</c:strCache>
            </c:strRef>
          </c:cat>
          <c:val>
            <c:numRef>
              <c:f>'1.9'!$M$9:$T$9</c:f>
              <c:numCache>
                <c:formatCode>General</c:formatCode>
                <c:ptCount val="8"/>
                <c:pt idx="0">
                  <c:v>7846</c:v>
                </c:pt>
                <c:pt idx="1">
                  <c:v>9580</c:v>
                </c:pt>
                <c:pt idx="2">
                  <c:v>6706</c:v>
                </c:pt>
                <c:pt idx="3">
                  <c:v>3879</c:v>
                </c:pt>
                <c:pt idx="4">
                  <c:v>2472</c:v>
                </c:pt>
                <c:pt idx="5">
                  <c:v>4071</c:v>
                </c:pt>
                <c:pt idx="6">
                  <c:v>4572</c:v>
                </c:pt>
                <c:pt idx="7">
                  <c:v>2943</c:v>
                </c:pt>
              </c:numCache>
            </c:numRef>
          </c:val>
        </c:ser>
        <c:ser>
          <c:idx val="1"/>
          <c:order val="1"/>
          <c:tx>
            <c:strRef>
              <c:f>'1.9'!$L$10</c:f>
              <c:strCache>
                <c:ptCount val="1"/>
                <c:pt idx="0">
                  <c:v>CLG Local Government</c:v>
                </c:pt>
              </c:strCache>
            </c:strRef>
          </c:tx>
          <c:invertIfNegative val="0"/>
          <c:cat>
            <c:strRef>
              <c:f>'1.9'!$M$8:$T$8</c:f>
              <c:strCache>
                <c:ptCount val="8"/>
                <c:pt idx="0">
                  <c:v>2008/09</c:v>
                </c:pt>
                <c:pt idx="1">
                  <c:v>2009/10</c:v>
                </c:pt>
                <c:pt idx="2">
                  <c:v>2010/11</c:v>
                </c:pt>
                <c:pt idx="3">
                  <c:v>2011/12</c:v>
                </c:pt>
                <c:pt idx="4">
                  <c:v>2012/13</c:v>
                </c:pt>
                <c:pt idx="5">
                  <c:v>2013/14</c:v>
                </c:pt>
                <c:pt idx="6">
                  <c:v>2014/15</c:v>
                </c:pt>
                <c:pt idx="7">
                  <c:v>2015/16</c:v>
                </c:pt>
              </c:strCache>
            </c:strRef>
          </c:cat>
          <c:val>
            <c:numRef>
              <c:f>'1.9'!$M$10:$T$10</c:f>
              <c:numCache>
                <c:formatCode>#,##0,;\-#,##0,;\-</c:formatCode>
                <c:ptCount val="8"/>
                <c:pt idx="0">
                  <c:v>134</c:v>
                </c:pt>
                <c:pt idx="1">
                  <c:v>277</c:v>
                </c:pt>
                <c:pt idx="2">
                  <c:v>-70</c:v>
                </c:pt>
                <c:pt idx="3">
                  <c:v>-8</c:v>
                </c:pt>
                <c:pt idx="4">
                  <c:v>1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8237184"/>
        <c:axId val="88238720"/>
      </c:barChart>
      <c:catAx>
        <c:axId val="88237184"/>
        <c:scaling>
          <c:orientation val="minMax"/>
        </c:scaling>
        <c:delete val="0"/>
        <c:axPos val="b"/>
        <c:majorTickMark val="out"/>
        <c:minorTickMark val="none"/>
        <c:tickLblPos val="nextTo"/>
        <c:crossAx val="88238720"/>
        <c:crosses val="autoZero"/>
        <c:auto val="1"/>
        <c:lblAlgn val="ctr"/>
        <c:lblOffset val="100"/>
        <c:noMultiLvlLbl val="0"/>
      </c:catAx>
      <c:valAx>
        <c:axId val="88238720"/>
        <c:scaling>
          <c:orientation val="minMax"/>
          <c:max val="10000"/>
          <c:min val="0"/>
        </c:scaling>
        <c:delete val="0"/>
        <c:axPos val="l"/>
        <c:majorGridlines/>
        <c:numFmt formatCode="&quot;£&quot;#,##0" sourceLinked="0"/>
        <c:majorTickMark val="out"/>
        <c:minorTickMark val="none"/>
        <c:tickLblPos val="nextTo"/>
        <c:crossAx val="8823718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'4.3'!$B$37</c:f>
              <c:strCache>
                <c:ptCount val="1"/>
                <c:pt idx="0">
                  <c:v>Housing and community amenities</c:v>
                </c:pt>
              </c:strCache>
            </c:strRef>
          </c:tx>
          <c:invertIfNegative val="0"/>
          <c:cat>
            <c:strRef>
              <c:f>'4.3'!$C$36:$Z$36</c:f>
              <c:strCache>
                <c:ptCount val="24"/>
                <c:pt idx="0">
                  <c:v>1989-90</c:v>
                </c:pt>
                <c:pt idx="1">
                  <c:v>1990-91</c:v>
                </c:pt>
                <c:pt idx="2">
                  <c:v>1991-92</c:v>
                </c:pt>
                <c:pt idx="3">
                  <c:v>1992-93</c:v>
                </c:pt>
                <c:pt idx="4">
                  <c:v>1993-94</c:v>
                </c:pt>
                <c:pt idx="5">
                  <c:v>1994-95</c:v>
                </c:pt>
                <c:pt idx="6">
                  <c:v>1995-96</c:v>
                </c:pt>
                <c:pt idx="7">
                  <c:v>1996-97</c:v>
                </c:pt>
                <c:pt idx="8">
                  <c:v>1997-98</c:v>
                </c:pt>
                <c:pt idx="9">
                  <c:v>1998-99</c:v>
                </c:pt>
                <c:pt idx="10">
                  <c:v>1999-00</c:v>
                </c:pt>
                <c:pt idx="11">
                  <c:v>2000-01</c:v>
                </c:pt>
                <c:pt idx="12">
                  <c:v>2001-02</c:v>
                </c:pt>
                <c:pt idx="13">
                  <c:v>2002-03</c:v>
                </c:pt>
                <c:pt idx="14">
                  <c:v>2003-04</c:v>
                </c:pt>
                <c:pt idx="15">
                  <c:v>2004-05</c:v>
                </c:pt>
                <c:pt idx="16">
                  <c:v>2005-06</c:v>
                </c:pt>
                <c:pt idx="17">
                  <c:v>2006-07</c:v>
                </c:pt>
                <c:pt idx="18">
                  <c:v>2007-08</c:v>
                </c:pt>
                <c:pt idx="19">
                  <c:v>2008-09</c:v>
                </c:pt>
                <c:pt idx="20">
                  <c:v>2009-10</c:v>
                </c:pt>
                <c:pt idx="21">
                  <c:v>2010-11</c:v>
                </c:pt>
                <c:pt idx="22">
                  <c:v>2011-12</c:v>
                </c:pt>
                <c:pt idx="23">
                  <c:v>2012-13</c:v>
                </c:pt>
              </c:strCache>
            </c:strRef>
          </c:cat>
          <c:val>
            <c:numRef>
              <c:f>'4.3'!$C$37:$Z$37</c:f>
              <c:numCache>
                <c:formatCode>General</c:formatCode>
                <c:ptCount val="24"/>
                <c:pt idx="0">
                  <c:v>9.1999999999999993</c:v>
                </c:pt>
                <c:pt idx="1">
                  <c:v>9.8000000000000007</c:v>
                </c:pt>
                <c:pt idx="2">
                  <c:v>10.4</c:v>
                </c:pt>
                <c:pt idx="3">
                  <c:v>10.6</c:v>
                </c:pt>
                <c:pt idx="4">
                  <c:v>9.1</c:v>
                </c:pt>
                <c:pt idx="5">
                  <c:v>8.9</c:v>
                </c:pt>
                <c:pt idx="6">
                  <c:v>8.4</c:v>
                </c:pt>
                <c:pt idx="7">
                  <c:v>7.9</c:v>
                </c:pt>
                <c:pt idx="8">
                  <c:v>6.8</c:v>
                </c:pt>
                <c:pt idx="9">
                  <c:v>7.5</c:v>
                </c:pt>
                <c:pt idx="10">
                  <c:v>6.3</c:v>
                </c:pt>
                <c:pt idx="11">
                  <c:v>7.3</c:v>
                </c:pt>
                <c:pt idx="12">
                  <c:v>8</c:v>
                </c:pt>
                <c:pt idx="13">
                  <c:v>6.8</c:v>
                </c:pt>
                <c:pt idx="14">
                  <c:v>8.3000000000000007</c:v>
                </c:pt>
                <c:pt idx="15">
                  <c:v>9.6999999999999993</c:v>
                </c:pt>
                <c:pt idx="16">
                  <c:v>12.7</c:v>
                </c:pt>
                <c:pt idx="17">
                  <c:v>13.3</c:v>
                </c:pt>
                <c:pt idx="18">
                  <c:v>14.6</c:v>
                </c:pt>
                <c:pt idx="19">
                  <c:v>16.7</c:v>
                </c:pt>
                <c:pt idx="20">
                  <c:v>17.399999999999999</c:v>
                </c:pt>
                <c:pt idx="21">
                  <c:v>13.5</c:v>
                </c:pt>
                <c:pt idx="22">
                  <c:v>10</c:v>
                </c:pt>
                <c:pt idx="23">
                  <c:v>10.199999999999999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8010880"/>
        <c:axId val="108430464"/>
      </c:barChart>
      <c:catAx>
        <c:axId val="108010880"/>
        <c:scaling>
          <c:orientation val="minMax"/>
        </c:scaling>
        <c:delete val="0"/>
        <c:axPos val="b"/>
        <c:majorTickMark val="out"/>
        <c:minorTickMark val="none"/>
        <c:tickLblPos val="nextTo"/>
        <c:crossAx val="108430464"/>
        <c:crosses val="autoZero"/>
        <c:auto val="1"/>
        <c:lblAlgn val="ctr"/>
        <c:lblOffset val="100"/>
        <c:noMultiLvlLbl val="0"/>
      </c:catAx>
      <c:valAx>
        <c:axId val="108430464"/>
        <c:scaling>
          <c:orientation val="minMax"/>
          <c:max val="18"/>
        </c:scaling>
        <c:delete val="0"/>
        <c:axPos val="l"/>
        <c:majorGridlines/>
        <c:numFmt formatCode="&quot;£&quot;#,##0" sourceLinked="0"/>
        <c:majorTickMark val="out"/>
        <c:minorTickMark val="none"/>
        <c:tickLblPos val="nextTo"/>
        <c:crossAx val="1080108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'9.15'!$Y$59</c:f>
              <c:strCache>
                <c:ptCount val="1"/>
                <c:pt idx="0">
                  <c:v>Northern Ireland</c:v>
                </c:pt>
              </c:strCache>
            </c:strRef>
          </c:tx>
          <c:marker>
            <c:symbol val="none"/>
          </c:marker>
          <c:cat>
            <c:strRef>
              <c:f>'9.15'!$Z$57:$AD$58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'9.15'!$Z$59:$AD$59</c:f>
              <c:numCache>
                <c:formatCode>General</c:formatCode>
                <c:ptCount val="5"/>
                <c:pt idx="0">
                  <c:v>643</c:v>
                </c:pt>
                <c:pt idx="1">
                  <c:v>749</c:v>
                </c:pt>
                <c:pt idx="2">
                  <c:v>624</c:v>
                </c:pt>
                <c:pt idx="3">
                  <c:v>459</c:v>
                </c:pt>
                <c:pt idx="4">
                  <c:v>533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'9.15'!$Y$60</c:f>
              <c:strCache>
                <c:ptCount val="1"/>
                <c:pt idx="0">
                  <c:v>Scotland</c:v>
                </c:pt>
              </c:strCache>
            </c:strRef>
          </c:tx>
          <c:marker>
            <c:symbol val="none"/>
          </c:marker>
          <c:cat>
            <c:strRef>
              <c:f>'9.15'!$Z$57:$AD$58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'9.15'!$Z$60:$AD$60</c:f>
              <c:numCache>
                <c:formatCode>General</c:formatCode>
                <c:ptCount val="5"/>
                <c:pt idx="0">
                  <c:v>338</c:v>
                </c:pt>
                <c:pt idx="1">
                  <c:v>349</c:v>
                </c:pt>
                <c:pt idx="2">
                  <c:v>379</c:v>
                </c:pt>
                <c:pt idx="3">
                  <c:v>310</c:v>
                </c:pt>
                <c:pt idx="4">
                  <c:v>327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'9.15'!$Y$61</c:f>
              <c:strCache>
                <c:ptCount val="1"/>
                <c:pt idx="0">
                  <c:v>England</c:v>
                </c:pt>
              </c:strCache>
            </c:strRef>
          </c:tx>
          <c:marker>
            <c:symbol val="none"/>
          </c:marker>
          <c:cat>
            <c:strRef>
              <c:f>'9.15'!$Z$57:$AD$58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'9.15'!$Z$61:$AD$61</c:f>
              <c:numCache>
                <c:formatCode>General</c:formatCode>
                <c:ptCount val="5"/>
                <c:pt idx="0">
                  <c:v>187</c:v>
                </c:pt>
                <c:pt idx="1">
                  <c:v>221</c:v>
                </c:pt>
                <c:pt idx="2">
                  <c:v>243</c:v>
                </c:pt>
                <c:pt idx="3">
                  <c:v>190</c:v>
                </c:pt>
                <c:pt idx="4">
                  <c:v>133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'9.15'!$Y$62</c:f>
              <c:strCache>
                <c:ptCount val="1"/>
                <c:pt idx="0">
                  <c:v>Wales</c:v>
                </c:pt>
              </c:strCache>
            </c:strRef>
          </c:tx>
          <c:marker>
            <c:symbol val="none"/>
          </c:marker>
          <c:cat>
            <c:strRef>
              <c:f>'9.15'!$Z$57:$AD$58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'9.15'!$Z$62:$AD$62</c:f>
              <c:numCache>
                <c:formatCode>General</c:formatCode>
                <c:ptCount val="5"/>
                <c:pt idx="0">
                  <c:v>170</c:v>
                </c:pt>
                <c:pt idx="1">
                  <c:v>206</c:v>
                </c:pt>
                <c:pt idx="2">
                  <c:v>204</c:v>
                </c:pt>
                <c:pt idx="3">
                  <c:v>196</c:v>
                </c:pt>
                <c:pt idx="4">
                  <c:v>220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106688"/>
        <c:axId val="109108224"/>
      </c:lineChart>
      <c:catAx>
        <c:axId val="109106688"/>
        <c:scaling>
          <c:orientation val="minMax"/>
        </c:scaling>
        <c:delete val="0"/>
        <c:axPos val="b"/>
        <c:majorTickMark val="out"/>
        <c:minorTickMark val="none"/>
        <c:tickLblPos val="nextTo"/>
        <c:crossAx val="109108224"/>
        <c:crosses val="autoZero"/>
        <c:auto val="1"/>
        <c:lblAlgn val="ctr"/>
        <c:lblOffset val="100"/>
        <c:noMultiLvlLbl val="0"/>
      </c:catAx>
      <c:valAx>
        <c:axId val="109108224"/>
        <c:scaling>
          <c:orientation val="minMax"/>
        </c:scaling>
        <c:delete val="0"/>
        <c:axPos val="l"/>
        <c:majorGridlines/>
        <c:numFmt formatCode="&quot;£&quot;#,##0" sourceLinked="0"/>
        <c:majorTickMark val="out"/>
        <c:minorTickMark val="none"/>
        <c:tickLblPos val="nextTo"/>
        <c:crossAx val="109106688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5986218581466943E-2"/>
          <c:y val="2.8776978417266189E-2"/>
          <c:w val="0.90711656720143408"/>
          <c:h val="0.74229101757963711"/>
        </c:manualLayout>
      </c:layout>
      <c:lineChart>
        <c:grouping val="standard"/>
        <c:varyColors val="0"/>
        <c:ser>
          <c:idx val="0"/>
          <c:order val="0"/>
          <c:tx>
            <c:strRef>
              <c:f>'9.15'!$X$7</c:f>
              <c:strCache>
                <c:ptCount val="1"/>
                <c:pt idx="0">
                  <c:v>London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'9.15'!$Y$7:$AC$7</c:f>
              <c:numCache>
                <c:formatCode>General</c:formatCode>
                <c:ptCount val="5"/>
                <c:pt idx="0">
                  <c:v>349</c:v>
                </c:pt>
                <c:pt idx="1">
                  <c:v>441</c:v>
                </c:pt>
                <c:pt idx="2">
                  <c:v>485</c:v>
                </c:pt>
                <c:pt idx="3">
                  <c:v>390</c:v>
                </c:pt>
                <c:pt idx="4">
                  <c:v>253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'9.15'!$X$8</c:f>
              <c:strCache>
                <c:ptCount val="1"/>
                <c:pt idx="0">
                  <c:v>North West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'9.15'!$Y$8:$AC$8</c:f>
              <c:numCache>
                <c:formatCode>General</c:formatCode>
                <c:ptCount val="5"/>
                <c:pt idx="0">
                  <c:v>260</c:v>
                </c:pt>
                <c:pt idx="1">
                  <c:v>269</c:v>
                </c:pt>
                <c:pt idx="2">
                  <c:v>219</c:v>
                </c:pt>
                <c:pt idx="3">
                  <c:v>176</c:v>
                </c:pt>
                <c:pt idx="4">
                  <c:v>141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'9.15'!$X$9</c:f>
              <c:strCache>
                <c:ptCount val="1"/>
                <c:pt idx="0">
                  <c:v>North East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'9.15'!$Y$9:$AC$9</c:f>
              <c:numCache>
                <c:formatCode>General</c:formatCode>
                <c:ptCount val="5"/>
                <c:pt idx="0">
                  <c:v>227</c:v>
                </c:pt>
                <c:pt idx="1">
                  <c:v>262</c:v>
                </c:pt>
                <c:pt idx="2">
                  <c:v>321</c:v>
                </c:pt>
                <c:pt idx="3">
                  <c:v>255</c:v>
                </c:pt>
                <c:pt idx="4">
                  <c:v>207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'9.15'!$X$10</c:f>
              <c:strCache>
                <c:ptCount val="1"/>
                <c:pt idx="0">
                  <c:v>Yorkshire and the Humber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'9.15'!$Y$10:$AC$10</c:f>
              <c:numCache>
                <c:formatCode>General</c:formatCode>
                <c:ptCount val="5"/>
                <c:pt idx="0">
                  <c:v>193</c:v>
                </c:pt>
                <c:pt idx="1">
                  <c:v>210</c:v>
                </c:pt>
                <c:pt idx="2">
                  <c:v>219</c:v>
                </c:pt>
                <c:pt idx="3">
                  <c:v>171</c:v>
                </c:pt>
                <c:pt idx="4">
                  <c:v>131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'9.15'!$X$12</c:f>
              <c:strCache>
                <c:ptCount val="1"/>
                <c:pt idx="0">
                  <c:v>South West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'9.15'!$Y$12:$AC$12</c:f>
              <c:numCache>
                <c:formatCode>General</c:formatCode>
                <c:ptCount val="5"/>
                <c:pt idx="0">
                  <c:v>125</c:v>
                </c:pt>
                <c:pt idx="1">
                  <c:v>144</c:v>
                </c:pt>
                <c:pt idx="2">
                  <c:v>176</c:v>
                </c:pt>
                <c:pt idx="3">
                  <c:v>129</c:v>
                </c:pt>
                <c:pt idx="4">
                  <c:v>87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'9.15'!$X$13</c:f>
              <c:strCache>
                <c:ptCount val="1"/>
                <c:pt idx="0">
                  <c:v>South East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'9.15'!$Y$13:$AC$13</c:f>
              <c:numCache>
                <c:formatCode>General</c:formatCode>
                <c:ptCount val="5"/>
                <c:pt idx="0">
                  <c:v>118</c:v>
                </c:pt>
                <c:pt idx="1">
                  <c:v>146</c:v>
                </c:pt>
                <c:pt idx="2">
                  <c:v>179</c:v>
                </c:pt>
                <c:pt idx="3">
                  <c:v>137</c:v>
                </c:pt>
                <c:pt idx="4">
                  <c:v>87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'9.15'!$X$14</c:f>
              <c:strCache>
                <c:ptCount val="1"/>
                <c:pt idx="0">
                  <c:v>East Midlands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'9.15'!$Y$14:$AC$14</c:f>
              <c:numCache>
                <c:formatCode>General</c:formatCode>
                <c:ptCount val="5"/>
                <c:pt idx="0">
                  <c:v>115</c:v>
                </c:pt>
                <c:pt idx="1">
                  <c:v>147</c:v>
                </c:pt>
                <c:pt idx="2">
                  <c:v>173</c:v>
                </c:pt>
                <c:pt idx="3">
                  <c:v>150</c:v>
                </c:pt>
                <c:pt idx="4">
                  <c:v>107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'9.15'!$X$15</c:f>
              <c:strCache>
                <c:ptCount val="1"/>
                <c:pt idx="0">
                  <c:v>East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'9.15'!$Y$15:$AC$15</c:f>
              <c:numCache>
                <c:formatCode>General</c:formatCode>
                <c:ptCount val="5"/>
                <c:pt idx="0">
                  <c:v>112</c:v>
                </c:pt>
                <c:pt idx="1">
                  <c:v>137</c:v>
                </c:pt>
                <c:pt idx="2">
                  <c:v>173</c:v>
                </c:pt>
                <c:pt idx="3">
                  <c:v>119</c:v>
                </c:pt>
                <c:pt idx="4">
                  <c:v>70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'9.15'!$X$11</c:f>
              <c:strCache>
                <c:ptCount val="1"/>
                <c:pt idx="0">
                  <c:v>West Midlands</c:v>
                </c:pt>
              </c:strCache>
            </c:strRef>
          </c:tx>
          <c:marker>
            <c:symbol val="none"/>
          </c:marker>
          <c:cat>
            <c:strRef>
              <c:f>'9.15'!$Y$6:$AC$6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'9.15'!$Y$11:$AC$11</c:f>
              <c:numCache>
                <c:formatCode>General</c:formatCode>
                <c:ptCount val="5"/>
                <c:pt idx="0">
                  <c:v>141</c:v>
                </c:pt>
                <c:pt idx="1">
                  <c:v>179</c:v>
                </c:pt>
                <c:pt idx="2">
                  <c:v>200</c:v>
                </c:pt>
                <c:pt idx="3">
                  <c:v>154</c:v>
                </c:pt>
                <c:pt idx="4">
                  <c:v>112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1416448"/>
        <c:axId val="131417984"/>
      </c:lineChart>
      <c:catAx>
        <c:axId val="1314164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1417984"/>
        <c:crosses val="autoZero"/>
        <c:auto val="1"/>
        <c:lblAlgn val="ctr"/>
        <c:lblOffset val="100"/>
        <c:noMultiLvlLbl val="0"/>
      </c:catAx>
      <c:valAx>
        <c:axId val="131417984"/>
        <c:scaling>
          <c:orientation val="minMax"/>
          <c:max val="500"/>
        </c:scaling>
        <c:delete val="0"/>
        <c:axPos val="l"/>
        <c:majorGridlines/>
        <c:numFmt formatCode="\£#,##0" sourceLinked="0"/>
        <c:majorTickMark val="out"/>
        <c:minorTickMark val="none"/>
        <c:tickLblPos val="nextTo"/>
        <c:crossAx val="131416448"/>
        <c:crosses val="autoZero"/>
        <c:crossBetween val="between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'10.1'!$P$101</c:f>
              <c:strCache>
                <c:ptCount val="1"/>
                <c:pt idx="0">
                  <c:v>Total (UK)</c:v>
                </c:pt>
              </c:strCache>
            </c:strRef>
          </c:tx>
          <c:invertIfNegative val="0"/>
          <c:cat>
            <c:strRef>
              <c:f>'10.1'!$Q$100:$U$100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'10.1'!$Q$101:$U$101</c:f>
              <c:numCache>
                <c:formatCode>General</c:formatCode>
                <c:ptCount val="5"/>
                <c:pt idx="0">
                  <c:v>7721</c:v>
                </c:pt>
                <c:pt idx="1">
                  <c:v>9392</c:v>
                </c:pt>
                <c:pt idx="2">
                  <c:v>10832</c:v>
                </c:pt>
                <c:pt idx="3">
                  <c:v>8376</c:v>
                </c:pt>
                <c:pt idx="4">
                  <c:v>6070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530368"/>
        <c:axId val="133531904"/>
      </c:barChart>
      <c:catAx>
        <c:axId val="133530368"/>
        <c:scaling>
          <c:orientation val="minMax"/>
        </c:scaling>
        <c:delete val="0"/>
        <c:axPos val="b"/>
        <c:majorTickMark val="out"/>
        <c:minorTickMark val="none"/>
        <c:tickLblPos val="nextTo"/>
        <c:crossAx val="133531904"/>
        <c:crosses val="autoZero"/>
        <c:auto val="1"/>
        <c:lblAlgn val="ctr"/>
        <c:lblOffset val="100"/>
        <c:noMultiLvlLbl val="0"/>
      </c:catAx>
      <c:valAx>
        <c:axId val="133531904"/>
        <c:scaling>
          <c:orientation val="minMax"/>
        </c:scaling>
        <c:delete val="0"/>
        <c:axPos val="l"/>
        <c:majorGridlines/>
        <c:numFmt formatCode="&quot;£&quot;#,##0" sourceLinked="0"/>
        <c:majorTickMark val="out"/>
        <c:minorTickMark val="none"/>
        <c:tickLblPos val="nextTo"/>
        <c:crossAx val="133530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'10.1'!$A$132</c:f>
              <c:strCache>
                <c:ptCount val="1"/>
                <c:pt idx="0">
                  <c:v>Total (UK)</c:v>
                </c:pt>
              </c:strCache>
            </c:strRef>
          </c:tx>
          <c:invertIfNegative val="0"/>
          <c:cat>
            <c:strRef>
              <c:f>'10.1'!$B$131:$F$131</c:f>
              <c:strCache>
                <c:ptCount val="5"/>
                <c:pt idx="0">
                  <c:v>2007-08</c:v>
                </c:pt>
                <c:pt idx="1">
                  <c:v>2008-09</c:v>
                </c:pt>
                <c:pt idx="2">
                  <c:v>2009-10</c:v>
                </c:pt>
                <c:pt idx="3">
                  <c:v>2010-11</c:v>
                </c:pt>
                <c:pt idx="4">
                  <c:v>2011-12</c:v>
                </c:pt>
              </c:strCache>
            </c:strRef>
          </c:cat>
          <c:val>
            <c:numRef>
              <c:f>'10.1'!$B$132:$F$132</c:f>
              <c:numCache>
                <c:formatCode>#,##0</c:formatCode>
                <c:ptCount val="5"/>
                <c:pt idx="0">
                  <c:v>18292</c:v>
                </c:pt>
                <c:pt idx="1">
                  <c:v>19663</c:v>
                </c:pt>
                <c:pt idx="2">
                  <c:v>22767</c:v>
                </c:pt>
                <c:pt idx="3">
                  <c:v>24396</c:v>
                </c:pt>
                <c:pt idx="4">
                  <c:v>25712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3653632"/>
        <c:axId val="133655168"/>
      </c:barChart>
      <c:catAx>
        <c:axId val="13365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3655168"/>
        <c:crosses val="autoZero"/>
        <c:auto val="1"/>
        <c:lblAlgn val="ctr"/>
        <c:lblOffset val="100"/>
        <c:noMultiLvlLbl val="0"/>
      </c:catAx>
      <c:valAx>
        <c:axId val="133655168"/>
        <c:scaling>
          <c:orientation val="minMax"/>
        </c:scaling>
        <c:delete val="0"/>
        <c:axPos val="l"/>
        <c:majorGridlines/>
        <c:numFmt formatCode="&quot;£&quot;#,##0" sourceLinked="0"/>
        <c:majorTickMark val="out"/>
        <c:minorTickMark val="none"/>
        <c:tickLblPos val="nextTo"/>
        <c:crossAx val="13365363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areaChart>
        <c:grouping val="stacked"/>
        <c:varyColors val="0"/>
        <c:ser>
          <c:idx val="0"/>
          <c:order val="0"/>
          <c:tx>
            <c:strRef>
              <c:f>LiveTable211!$L$101</c:f>
              <c:strCache>
                <c:ptCount val="1"/>
                <c:pt idx="0">
                  <c:v>Private Enterprise</c:v>
                </c:pt>
              </c:strCache>
            </c:strRef>
          </c:tx>
          <c:cat>
            <c:numRef>
              <c:f>LiveTable211!$K$102:$K$166</c:f>
              <c:numCache>
                <c:formatCode>General</c:formatCode>
                <c:ptCount val="65"/>
                <c:pt idx="0">
                  <c:v>1997</c:v>
                </c:pt>
                <c:pt idx="4">
                  <c:v>1998</c:v>
                </c:pt>
                <c:pt idx="8">
                  <c:v>1999</c:v>
                </c:pt>
                <c:pt idx="12">
                  <c:v>2000</c:v>
                </c:pt>
                <c:pt idx="16">
                  <c:v>2001</c:v>
                </c:pt>
                <c:pt idx="20">
                  <c:v>2002</c:v>
                </c:pt>
                <c:pt idx="24">
                  <c:v>2003</c:v>
                </c:pt>
                <c:pt idx="28">
                  <c:v>2004</c:v>
                </c:pt>
                <c:pt idx="32">
                  <c:v>2005</c:v>
                </c:pt>
                <c:pt idx="36">
                  <c:v>2006</c:v>
                </c:pt>
                <c:pt idx="40">
                  <c:v>2007</c:v>
                </c:pt>
                <c:pt idx="44">
                  <c:v>2008</c:v>
                </c:pt>
                <c:pt idx="48">
                  <c:v>2009</c:v>
                </c:pt>
                <c:pt idx="52">
                  <c:v>2010</c:v>
                </c:pt>
                <c:pt idx="56">
                  <c:v>2011</c:v>
                </c:pt>
                <c:pt idx="60">
                  <c:v>2012</c:v>
                </c:pt>
                <c:pt idx="64">
                  <c:v>2013</c:v>
                </c:pt>
              </c:numCache>
            </c:numRef>
          </c:cat>
          <c:val>
            <c:numRef>
              <c:f>LiveTable211!$L$102:$L$166</c:f>
              <c:numCache>
                <c:formatCode>[$-10409]#,##0;\(#,##0\)</c:formatCode>
                <c:ptCount val="65"/>
                <c:pt idx="0">
                  <c:v>36780</c:v>
                </c:pt>
                <c:pt idx="1">
                  <c:v>40950</c:v>
                </c:pt>
                <c:pt idx="2">
                  <c:v>39390</c:v>
                </c:pt>
                <c:pt idx="3">
                  <c:v>44110</c:v>
                </c:pt>
                <c:pt idx="4">
                  <c:v>36240</c:v>
                </c:pt>
                <c:pt idx="5">
                  <c:v>39830</c:v>
                </c:pt>
                <c:pt idx="6">
                  <c:v>39370</c:v>
                </c:pt>
                <c:pt idx="7">
                  <c:v>40390</c:v>
                </c:pt>
                <c:pt idx="8">
                  <c:v>34960</c:v>
                </c:pt>
                <c:pt idx="9">
                  <c:v>38570</c:v>
                </c:pt>
                <c:pt idx="10">
                  <c:v>40840</c:v>
                </c:pt>
                <c:pt idx="11">
                  <c:v>43570</c:v>
                </c:pt>
                <c:pt idx="12">
                  <c:v>37550</c:v>
                </c:pt>
                <c:pt idx="13">
                  <c:v>39540</c:v>
                </c:pt>
                <c:pt idx="14">
                  <c:v>37030</c:v>
                </c:pt>
                <c:pt idx="15">
                  <c:v>40460</c:v>
                </c:pt>
                <c:pt idx="16">
                  <c:v>35700</c:v>
                </c:pt>
                <c:pt idx="17">
                  <c:v>38070</c:v>
                </c:pt>
                <c:pt idx="18">
                  <c:v>38090</c:v>
                </c:pt>
                <c:pt idx="19">
                  <c:v>40790</c:v>
                </c:pt>
                <c:pt idx="20">
                  <c:v>36630</c:v>
                </c:pt>
                <c:pt idx="21">
                  <c:v>40360</c:v>
                </c:pt>
                <c:pt idx="22">
                  <c:v>39770</c:v>
                </c:pt>
                <c:pt idx="23">
                  <c:v>46010</c:v>
                </c:pt>
                <c:pt idx="24">
                  <c:v>38160</c:v>
                </c:pt>
                <c:pt idx="25">
                  <c:v>43040</c:v>
                </c:pt>
                <c:pt idx="26">
                  <c:v>40840</c:v>
                </c:pt>
                <c:pt idx="27">
                  <c:v>50580</c:v>
                </c:pt>
                <c:pt idx="28">
                  <c:v>37900</c:v>
                </c:pt>
                <c:pt idx="29">
                  <c:v>46980</c:v>
                </c:pt>
                <c:pt idx="30">
                  <c:v>47500</c:v>
                </c:pt>
                <c:pt idx="31">
                  <c:v>50310</c:v>
                </c:pt>
                <c:pt idx="32">
                  <c:v>39710</c:v>
                </c:pt>
                <c:pt idx="33">
                  <c:v>48500</c:v>
                </c:pt>
                <c:pt idx="34">
                  <c:v>44140</c:v>
                </c:pt>
                <c:pt idx="35">
                  <c:v>53510</c:v>
                </c:pt>
                <c:pt idx="36">
                  <c:v>43550</c:v>
                </c:pt>
                <c:pt idx="37">
                  <c:v>50920</c:v>
                </c:pt>
                <c:pt idx="38">
                  <c:v>43640</c:v>
                </c:pt>
                <c:pt idx="39">
                  <c:v>48420</c:v>
                </c:pt>
                <c:pt idx="40">
                  <c:v>49190</c:v>
                </c:pt>
                <c:pt idx="41">
                  <c:v>51640</c:v>
                </c:pt>
                <c:pt idx="42">
                  <c:v>44430</c:v>
                </c:pt>
                <c:pt idx="43">
                  <c:v>53210</c:v>
                </c:pt>
                <c:pt idx="44">
                  <c:v>40370</c:v>
                </c:pt>
                <c:pt idx="45">
                  <c:v>42010</c:v>
                </c:pt>
                <c:pt idx="46">
                  <c:v>36220</c:v>
                </c:pt>
                <c:pt idx="47">
                  <c:v>36790</c:v>
                </c:pt>
                <c:pt idx="48">
                  <c:v>29900</c:v>
                </c:pt>
                <c:pt idx="49">
                  <c:v>32520</c:v>
                </c:pt>
                <c:pt idx="50">
                  <c:v>27690</c:v>
                </c:pt>
                <c:pt idx="51">
                  <c:v>32380</c:v>
                </c:pt>
                <c:pt idx="52">
                  <c:v>25400</c:v>
                </c:pt>
                <c:pt idx="53">
                  <c:v>27890</c:v>
                </c:pt>
                <c:pt idx="54">
                  <c:v>25840</c:v>
                </c:pt>
                <c:pt idx="55">
                  <c:v>26920</c:v>
                </c:pt>
                <c:pt idx="56">
                  <c:v>24080</c:v>
                </c:pt>
                <c:pt idx="57">
                  <c:v>29090</c:v>
                </c:pt>
                <c:pt idx="58">
                  <c:v>24210</c:v>
                </c:pt>
                <c:pt idx="59">
                  <c:v>28670</c:v>
                </c:pt>
                <c:pt idx="60">
                  <c:v>27000</c:v>
                </c:pt>
                <c:pt idx="61">
                  <c:v>28430</c:v>
                </c:pt>
                <c:pt idx="62">
                  <c:v>25080</c:v>
                </c:pt>
                <c:pt idx="63">
                  <c:v>29220</c:v>
                </c:pt>
                <c:pt idx="64">
                  <c:v>22930</c:v>
                </c:pt>
              </c:numCache>
            </c:numRef>
          </c:val>
        </c:ser>
        <c:ser>
          <c:idx val="1"/>
          <c:order val="1"/>
          <c:tx>
            <c:strRef>
              <c:f>LiveTable211!$M$101</c:f>
              <c:strCache>
                <c:ptCount val="1"/>
                <c:pt idx="0">
                  <c:v>Housing Associations</c:v>
                </c:pt>
              </c:strCache>
            </c:strRef>
          </c:tx>
          <c:cat>
            <c:numRef>
              <c:f>LiveTable211!$K$102:$K$166</c:f>
              <c:numCache>
                <c:formatCode>General</c:formatCode>
                <c:ptCount val="65"/>
                <c:pt idx="0">
                  <c:v>1997</c:v>
                </c:pt>
                <c:pt idx="4">
                  <c:v>1998</c:v>
                </c:pt>
                <c:pt idx="8">
                  <c:v>1999</c:v>
                </c:pt>
                <c:pt idx="12">
                  <c:v>2000</c:v>
                </c:pt>
                <c:pt idx="16">
                  <c:v>2001</c:v>
                </c:pt>
                <c:pt idx="20">
                  <c:v>2002</c:v>
                </c:pt>
                <c:pt idx="24">
                  <c:v>2003</c:v>
                </c:pt>
                <c:pt idx="28">
                  <c:v>2004</c:v>
                </c:pt>
                <c:pt idx="32">
                  <c:v>2005</c:v>
                </c:pt>
                <c:pt idx="36">
                  <c:v>2006</c:v>
                </c:pt>
                <c:pt idx="40">
                  <c:v>2007</c:v>
                </c:pt>
                <c:pt idx="44">
                  <c:v>2008</c:v>
                </c:pt>
                <c:pt idx="48">
                  <c:v>2009</c:v>
                </c:pt>
                <c:pt idx="52">
                  <c:v>2010</c:v>
                </c:pt>
                <c:pt idx="56">
                  <c:v>2011</c:v>
                </c:pt>
                <c:pt idx="60">
                  <c:v>2012</c:v>
                </c:pt>
                <c:pt idx="64">
                  <c:v>2013</c:v>
                </c:pt>
              </c:numCache>
            </c:numRef>
          </c:cat>
          <c:val>
            <c:numRef>
              <c:f>LiveTable211!$M$102:$M$166</c:f>
              <c:numCache>
                <c:formatCode>[$-10409]#,##0;\(#,##0\)</c:formatCode>
                <c:ptCount val="65"/>
                <c:pt idx="0">
                  <c:v>7170</c:v>
                </c:pt>
                <c:pt idx="1">
                  <c:v>7700</c:v>
                </c:pt>
                <c:pt idx="2">
                  <c:v>6730</c:v>
                </c:pt>
                <c:pt idx="3">
                  <c:v>6750</c:v>
                </c:pt>
                <c:pt idx="4">
                  <c:v>7380</c:v>
                </c:pt>
                <c:pt idx="5">
                  <c:v>5650</c:v>
                </c:pt>
                <c:pt idx="6">
                  <c:v>5340</c:v>
                </c:pt>
                <c:pt idx="7">
                  <c:v>5730</c:v>
                </c:pt>
                <c:pt idx="8">
                  <c:v>6150</c:v>
                </c:pt>
                <c:pt idx="9">
                  <c:v>5890</c:v>
                </c:pt>
                <c:pt idx="10">
                  <c:v>5750</c:v>
                </c:pt>
                <c:pt idx="11">
                  <c:v>5950</c:v>
                </c:pt>
                <c:pt idx="12">
                  <c:v>5600</c:v>
                </c:pt>
                <c:pt idx="13">
                  <c:v>5820</c:v>
                </c:pt>
                <c:pt idx="14">
                  <c:v>4570</c:v>
                </c:pt>
                <c:pt idx="15">
                  <c:v>6000</c:v>
                </c:pt>
                <c:pt idx="16">
                  <c:v>5850</c:v>
                </c:pt>
                <c:pt idx="17">
                  <c:v>4560</c:v>
                </c:pt>
                <c:pt idx="18">
                  <c:v>4770</c:v>
                </c:pt>
                <c:pt idx="19">
                  <c:v>5910</c:v>
                </c:pt>
                <c:pt idx="20">
                  <c:v>5160</c:v>
                </c:pt>
                <c:pt idx="21">
                  <c:v>4530</c:v>
                </c:pt>
                <c:pt idx="22">
                  <c:v>4550</c:v>
                </c:pt>
                <c:pt idx="23">
                  <c:v>4690</c:v>
                </c:pt>
                <c:pt idx="24">
                  <c:v>4830</c:v>
                </c:pt>
                <c:pt idx="25">
                  <c:v>4120</c:v>
                </c:pt>
                <c:pt idx="26">
                  <c:v>4480</c:v>
                </c:pt>
                <c:pt idx="27">
                  <c:v>4190</c:v>
                </c:pt>
                <c:pt idx="28">
                  <c:v>5230</c:v>
                </c:pt>
                <c:pt idx="29">
                  <c:v>4330</c:v>
                </c:pt>
                <c:pt idx="30">
                  <c:v>5300</c:v>
                </c:pt>
                <c:pt idx="31">
                  <c:v>5800</c:v>
                </c:pt>
                <c:pt idx="32">
                  <c:v>6560</c:v>
                </c:pt>
                <c:pt idx="33">
                  <c:v>5380</c:v>
                </c:pt>
                <c:pt idx="34">
                  <c:v>5720</c:v>
                </c:pt>
                <c:pt idx="35">
                  <c:v>5830</c:v>
                </c:pt>
                <c:pt idx="36">
                  <c:v>7060</c:v>
                </c:pt>
                <c:pt idx="37">
                  <c:v>5710</c:v>
                </c:pt>
                <c:pt idx="38">
                  <c:v>6090</c:v>
                </c:pt>
                <c:pt idx="39">
                  <c:v>7150</c:v>
                </c:pt>
                <c:pt idx="40">
                  <c:v>7700</c:v>
                </c:pt>
                <c:pt idx="41">
                  <c:v>5680</c:v>
                </c:pt>
                <c:pt idx="42">
                  <c:v>6110</c:v>
                </c:pt>
                <c:pt idx="43">
                  <c:v>8160</c:v>
                </c:pt>
                <c:pt idx="44">
                  <c:v>8680</c:v>
                </c:pt>
                <c:pt idx="45">
                  <c:v>6630</c:v>
                </c:pt>
                <c:pt idx="46">
                  <c:v>7340</c:v>
                </c:pt>
                <c:pt idx="47">
                  <c:v>9580</c:v>
                </c:pt>
                <c:pt idx="48">
                  <c:v>9490</c:v>
                </c:pt>
                <c:pt idx="49">
                  <c:v>7890</c:v>
                </c:pt>
                <c:pt idx="50">
                  <c:v>8720</c:v>
                </c:pt>
                <c:pt idx="51">
                  <c:v>8960</c:v>
                </c:pt>
                <c:pt idx="52">
                  <c:v>8620</c:v>
                </c:pt>
                <c:pt idx="53">
                  <c:v>6870</c:v>
                </c:pt>
                <c:pt idx="54">
                  <c:v>6010</c:v>
                </c:pt>
                <c:pt idx="55">
                  <c:v>8360</c:v>
                </c:pt>
                <c:pt idx="56">
                  <c:v>9680</c:v>
                </c:pt>
                <c:pt idx="57">
                  <c:v>7380</c:v>
                </c:pt>
                <c:pt idx="58">
                  <c:v>6250</c:v>
                </c:pt>
                <c:pt idx="59">
                  <c:v>8760</c:v>
                </c:pt>
                <c:pt idx="60">
                  <c:v>11510</c:v>
                </c:pt>
                <c:pt idx="61">
                  <c:v>7310</c:v>
                </c:pt>
                <c:pt idx="62">
                  <c:v>5470</c:v>
                </c:pt>
                <c:pt idx="63">
                  <c:v>7060</c:v>
                </c:pt>
                <c:pt idx="64">
                  <c:v>7300</c:v>
                </c:pt>
              </c:numCache>
            </c:numRef>
          </c:val>
        </c:ser>
        <c:ser>
          <c:idx val="2"/>
          <c:order val="2"/>
          <c:tx>
            <c:strRef>
              <c:f>LiveTable211!$N$101</c:f>
              <c:strCache>
                <c:ptCount val="1"/>
                <c:pt idx="0">
                  <c:v>Local Authorities</c:v>
                </c:pt>
              </c:strCache>
            </c:strRef>
          </c:tx>
          <c:cat>
            <c:numRef>
              <c:f>LiveTable211!$K$102:$K$166</c:f>
              <c:numCache>
                <c:formatCode>General</c:formatCode>
                <c:ptCount val="65"/>
                <c:pt idx="0">
                  <c:v>1997</c:v>
                </c:pt>
                <c:pt idx="4">
                  <c:v>1998</c:v>
                </c:pt>
                <c:pt idx="8">
                  <c:v>1999</c:v>
                </c:pt>
                <c:pt idx="12">
                  <c:v>2000</c:v>
                </c:pt>
                <c:pt idx="16">
                  <c:v>2001</c:v>
                </c:pt>
                <c:pt idx="20">
                  <c:v>2002</c:v>
                </c:pt>
                <c:pt idx="24">
                  <c:v>2003</c:v>
                </c:pt>
                <c:pt idx="28">
                  <c:v>2004</c:v>
                </c:pt>
                <c:pt idx="32">
                  <c:v>2005</c:v>
                </c:pt>
                <c:pt idx="36">
                  <c:v>2006</c:v>
                </c:pt>
                <c:pt idx="40">
                  <c:v>2007</c:v>
                </c:pt>
                <c:pt idx="44">
                  <c:v>2008</c:v>
                </c:pt>
                <c:pt idx="48">
                  <c:v>2009</c:v>
                </c:pt>
                <c:pt idx="52">
                  <c:v>2010</c:v>
                </c:pt>
                <c:pt idx="56">
                  <c:v>2011</c:v>
                </c:pt>
                <c:pt idx="60">
                  <c:v>2012</c:v>
                </c:pt>
                <c:pt idx="64">
                  <c:v>2013</c:v>
                </c:pt>
              </c:numCache>
            </c:numRef>
          </c:cat>
          <c:val>
            <c:numRef>
              <c:f>LiveTable211!$N$102:$N$166</c:f>
              <c:numCache>
                <c:formatCode>[$-10409]#,##0;\(#,##0\)</c:formatCode>
                <c:ptCount val="65"/>
                <c:pt idx="0">
                  <c:v>320</c:v>
                </c:pt>
                <c:pt idx="1">
                  <c:v>500</c:v>
                </c:pt>
                <c:pt idx="2">
                  <c:v>400</c:v>
                </c:pt>
                <c:pt idx="3">
                  <c:v>320</c:v>
                </c:pt>
                <c:pt idx="4">
                  <c:v>300</c:v>
                </c:pt>
                <c:pt idx="5">
                  <c:v>320</c:v>
                </c:pt>
                <c:pt idx="6">
                  <c:v>270</c:v>
                </c:pt>
                <c:pt idx="7">
                  <c:v>210</c:v>
                </c:pt>
                <c:pt idx="8">
                  <c:v>70</c:v>
                </c:pt>
                <c:pt idx="9">
                  <c:v>90</c:v>
                </c:pt>
                <c:pt idx="10">
                  <c:v>110</c:v>
                </c:pt>
                <c:pt idx="11">
                  <c:v>70</c:v>
                </c:pt>
                <c:pt idx="12">
                  <c:v>50</c:v>
                </c:pt>
                <c:pt idx="13">
                  <c:v>80</c:v>
                </c:pt>
                <c:pt idx="14">
                  <c:v>100</c:v>
                </c:pt>
                <c:pt idx="15">
                  <c:v>40</c:v>
                </c:pt>
                <c:pt idx="16">
                  <c:v>160</c:v>
                </c:pt>
                <c:pt idx="17">
                  <c:v>50</c:v>
                </c:pt>
                <c:pt idx="18">
                  <c:v>60</c:v>
                </c:pt>
                <c:pt idx="19">
                  <c:v>90</c:v>
                </c:pt>
                <c:pt idx="20">
                  <c:v>30</c:v>
                </c:pt>
                <c:pt idx="21">
                  <c:v>180</c:v>
                </c:pt>
                <c:pt idx="22">
                  <c:v>30</c:v>
                </c:pt>
                <c:pt idx="23">
                  <c:v>20</c:v>
                </c:pt>
                <c:pt idx="24">
                  <c:v>80</c:v>
                </c:pt>
                <c:pt idx="25">
                  <c:v>70</c:v>
                </c:pt>
                <c:pt idx="26">
                  <c:v>50</c:v>
                </c:pt>
                <c:pt idx="27">
                  <c:v>60</c:v>
                </c:pt>
                <c:pt idx="28">
                  <c:v>40</c:v>
                </c:pt>
                <c:pt idx="29">
                  <c:v>50</c:v>
                </c:pt>
                <c:pt idx="30">
                  <c:v>20</c:v>
                </c:pt>
                <c:pt idx="31">
                  <c:v>30</c:v>
                </c:pt>
                <c:pt idx="32">
                  <c:v>30</c:v>
                </c:pt>
                <c:pt idx="33">
                  <c:v>130</c:v>
                </c:pt>
                <c:pt idx="34">
                  <c:v>10</c:v>
                </c:pt>
                <c:pt idx="35">
                  <c:v>50</c:v>
                </c:pt>
                <c:pt idx="36">
                  <c:v>120</c:v>
                </c:pt>
                <c:pt idx="37">
                  <c:v>60</c:v>
                </c:pt>
                <c:pt idx="38">
                  <c:v>60</c:v>
                </c:pt>
                <c:pt idx="39">
                  <c:v>50</c:v>
                </c:pt>
                <c:pt idx="40">
                  <c:v>90</c:v>
                </c:pt>
                <c:pt idx="41">
                  <c:v>140</c:v>
                </c:pt>
                <c:pt idx="42">
                  <c:v>30</c:v>
                </c:pt>
                <c:pt idx="43">
                  <c:v>20</c:v>
                </c:pt>
                <c:pt idx="44">
                  <c:v>60</c:v>
                </c:pt>
                <c:pt idx="45">
                  <c:v>160</c:v>
                </c:pt>
                <c:pt idx="46">
                  <c:v>130</c:v>
                </c:pt>
                <c:pt idx="47">
                  <c:v>280</c:v>
                </c:pt>
                <c:pt idx="48">
                  <c:v>250</c:v>
                </c:pt>
                <c:pt idx="49">
                  <c:v>220</c:v>
                </c:pt>
                <c:pt idx="50">
                  <c:v>200</c:v>
                </c:pt>
                <c:pt idx="51">
                  <c:v>160</c:v>
                </c:pt>
                <c:pt idx="52">
                  <c:v>190</c:v>
                </c:pt>
                <c:pt idx="53">
                  <c:v>340</c:v>
                </c:pt>
                <c:pt idx="54">
                  <c:v>200</c:v>
                </c:pt>
                <c:pt idx="55">
                  <c:v>620</c:v>
                </c:pt>
                <c:pt idx="56">
                  <c:v>590</c:v>
                </c:pt>
                <c:pt idx="57">
                  <c:v>790</c:v>
                </c:pt>
                <c:pt idx="58">
                  <c:v>640</c:v>
                </c:pt>
                <c:pt idx="59">
                  <c:v>1070</c:v>
                </c:pt>
                <c:pt idx="60">
                  <c:v>570</c:v>
                </c:pt>
                <c:pt idx="61">
                  <c:v>620</c:v>
                </c:pt>
                <c:pt idx="62">
                  <c:v>860</c:v>
                </c:pt>
                <c:pt idx="63">
                  <c:v>460</c:v>
                </c:pt>
                <c:pt idx="64">
                  <c:v>400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5864704"/>
        <c:axId val="135866240"/>
      </c:areaChart>
      <c:catAx>
        <c:axId val="135864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5866240"/>
        <c:crosses val="autoZero"/>
        <c:auto val="1"/>
        <c:lblAlgn val="ctr"/>
        <c:lblOffset val="100"/>
        <c:noMultiLvlLbl val="0"/>
      </c:catAx>
      <c:valAx>
        <c:axId val="135866240"/>
        <c:scaling>
          <c:orientation val="minMax"/>
          <c:max val="60000"/>
        </c:scaling>
        <c:delete val="0"/>
        <c:axPos val="l"/>
        <c:majorGridlines/>
        <c:numFmt formatCode="[$-10409]#,##0;\(#,##0\)" sourceLinked="1"/>
        <c:majorTickMark val="out"/>
        <c:minorTickMark val="none"/>
        <c:tickLblPos val="nextTo"/>
        <c:crossAx val="135864704"/>
        <c:crosses val="autoZero"/>
        <c:crossBetween val="midCat"/>
      </c:valAx>
    </c:plotArea>
    <c:legend>
      <c:legendPos val="b"/>
      <c:layout/>
      <c:overlay val="0"/>
    </c:legend>
    <c:plotVisOnly val="1"/>
    <c:dispBlanksAs val="zero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23EE14-85B1-47A4-B3AD-1595683E7A4C}" type="datetimeFigureOut">
              <a:rPr lang="en-US" smtClean="0"/>
              <a:t>7/13/2014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12D33-4A50-4FC3-B6BA-91BAED25A2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0349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E9D49B-A33D-44EA-B202-9B3CB7DBD041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75062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1ADB4B-D894-4870-8936-D1BB7543C0BF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959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31C194-50D5-445F-99E9-CC3E40992E2F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453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B856C1-3BB2-4C0B-B65B-7BCD07CE325F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30761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C60C-7301-48AB-899E-C963623FC1AD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0448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3720E-C96B-4427-9E00-2649D338AE4C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52634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12E4F-8F7F-4116-9F74-DFE95AB7432C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1115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02A7-5425-47B3-AA18-7C03E1BCE45B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8091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A7682B-55D0-49EF-956C-75EFF1192C71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038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52F9D2-4A89-49E2-91FD-7226D528E579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4546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41CC8-CA16-4423-AC6C-C56B5FE8A272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4386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DB64FF-1443-4992-9120-83098F25B408}" type="datetime1">
              <a:rPr lang="en-GB" smtClean="0"/>
              <a:t>13/07/2014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48AAC0-3F68-4026-B47B-AE1FE3A5BEE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4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Becky.tunstall@york.ac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v.uk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g.gov.uk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376263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Coalition’s Record on Housing: </a:t>
            </a:r>
            <a:br>
              <a:rPr lang="en-GB" sz="3200" dirty="0" smtClean="0"/>
            </a:br>
            <a:r>
              <a:rPr lang="en-GB" sz="3200" dirty="0" smtClean="0"/>
              <a:t>Policy, spending and outcomes</a:t>
            </a:r>
            <a:endParaRPr lang="en-GB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068960"/>
            <a:ext cx="6400800" cy="3096344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Social Policy Association Conference 2014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14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-16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July, Sheffield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Delivered 15</a:t>
            </a:r>
            <a:r>
              <a:rPr lang="en-GB" sz="2400" baseline="30000" dirty="0" smtClean="0">
                <a:solidFill>
                  <a:schemeClr val="tx1"/>
                </a:solidFill>
              </a:rPr>
              <a:t>th</a:t>
            </a:r>
            <a:r>
              <a:rPr lang="en-GB" sz="2400" dirty="0" smtClean="0">
                <a:solidFill>
                  <a:schemeClr val="tx1"/>
                </a:solidFill>
              </a:rPr>
              <a:t> July</a:t>
            </a:r>
          </a:p>
          <a:p>
            <a:endParaRPr lang="en-GB" sz="2400" dirty="0" smtClean="0">
              <a:solidFill>
                <a:schemeClr val="tx1"/>
              </a:solidFill>
            </a:endParaRPr>
          </a:p>
          <a:p>
            <a:r>
              <a:rPr lang="en-GB" sz="2400" dirty="0" smtClean="0">
                <a:solidFill>
                  <a:schemeClr val="tx1"/>
                </a:solidFill>
              </a:rPr>
              <a:t>Becky Tunstall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Centre for Housing Policy, University of York</a:t>
            </a:r>
          </a:p>
          <a:p>
            <a:r>
              <a:rPr lang="en-GB" sz="2400" dirty="0" smtClean="0">
                <a:solidFill>
                  <a:schemeClr val="tx1"/>
                </a:solidFill>
              </a:rPr>
              <a:t>01904 321 475</a:t>
            </a:r>
          </a:p>
          <a:p>
            <a:r>
              <a:rPr lang="en-GB" sz="2400" dirty="0" smtClean="0">
                <a:solidFill>
                  <a:schemeClr val="tx1"/>
                </a:solidFill>
                <a:hlinkClick r:id="rId2"/>
              </a:rPr>
              <a:t>Becky.tunstall@york.ac.uk</a:t>
            </a:r>
            <a:endParaRPr lang="en-GB" sz="2400" dirty="0" smtClean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39542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C</a:t>
            </a:r>
            <a:r>
              <a:rPr lang="en-GB" sz="3600" dirty="0" smtClean="0"/>
              <a:t>omments on specific stated aims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200" dirty="0"/>
              <a:t>Specific, stated policies are only part of policy – need to examine resources and ‘non policy’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Specific</a:t>
            </a:r>
            <a:r>
              <a:rPr lang="en-GB" sz="2200" dirty="0"/>
              <a:t>, stated policies </a:t>
            </a:r>
            <a:r>
              <a:rPr lang="en-GB" sz="2200" dirty="0" smtClean="0"/>
              <a:t>include contradictory </a:t>
            </a:r>
            <a:r>
              <a:rPr lang="en-GB" sz="2200" dirty="0"/>
              <a:t>policies </a:t>
            </a: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Eg </a:t>
            </a:r>
            <a:r>
              <a:rPr lang="en-GB" sz="2200" dirty="0" smtClean="0"/>
              <a:t>Stated aim 1</a:t>
            </a:r>
            <a:r>
              <a:rPr lang="en-GB" sz="2200" dirty="0" smtClean="0"/>
              <a:t>. </a:t>
            </a:r>
            <a:r>
              <a:rPr lang="en-GB" sz="2200" dirty="0" smtClean="0"/>
              <a:t>Actual p</a:t>
            </a:r>
            <a:r>
              <a:rPr lang="en-GB" sz="2200" dirty="0" smtClean="0"/>
              <a:t>olicy package </a:t>
            </a:r>
            <a:r>
              <a:rPr lang="en-GB" sz="2200" dirty="0" smtClean="0"/>
              <a:t>includes policies likely to </a:t>
            </a:r>
            <a:r>
              <a:rPr lang="en-GB" sz="2200" u="sng" dirty="0" smtClean="0"/>
              <a:t>delay/decrease</a:t>
            </a:r>
            <a:r>
              <a:rPr lang="en-GB" sz="2200" dirty="0" smtClean="0"/>
              <a:t> </a:t>
            </a:r>
            <a:r>
              <a:rPr lang="en-GB" sz="2200" dirty="0"/>
              <a:t>the number of general needs homes available </a:t>
            </a:r>
            <a:r>
              <a:rPr lang="en-GB" sz="2200" i="1" dirty="0"/>
              <a:t>compared to trend and ceteris paribus </a:t>
            </a:r>
            <a:endParaRPr lang="en-GB" sz="2200" i="1" dirty="0" smtClean="0"/>
          </a:p>
          <a:p>
            <a:pPr marL="742950" lvl="2" indent="-342900"/>
            <a:r>
              <a:rPr lang="en-GB" sz="2000" dirty="0"/>
              <a:t>Affordable Housing Programme – a </a:t>
            </a:r>
            <a:r>
              <a:rPr lang="en-GB" sz="2000" dirty="0" smtClean="0"/>
              <a:t>substantial </a:t>
            </a:r>
            <a:r>
              <a:rPr lang="en-GB" sz="2000" dirty="0"/>
              <a:t>cut in funding and unprecedented ‘end to new social housing’</a:t>
            </a:r>
          </a:p>
          <a:p>
            <a:pPr marL="742950" lvl="2" indent="-342900"/>
            <a:r>
              <a:rPr lang="en-GB" sz="2000" dirty="0" smtClean="0"/>
              <a:t>Abolition </a:t>
            </a:r>
            <a:r>
              <a:rPr lang="en-GB" sz="2000" dirty="0"/>
              <a:t>of Regional Spatial Strategies and house building </a:t>
            </a:r>
            <a:r>
              <a:rPr lang="en-GB" sz="2000" dirty="0" smtClean="0"/>
              <a:t>targets; </a:t>
            </a:r>
            <a:r>
              <a:rPr lang="en-GB" sz="2000" dirty="0"/>
              <a:t>new National Planning </a:t>
            </a:r>
            <a:r>
              <a:rPr lang="en-GB" sz="2000" dirty="0" smtClean="0"/>
              <a:t>Framework, </a:t>
            </a:r>
            <a:r>
              <a:rPr lang="en-GB" sz="2000" dirty="0"/>
              <a:t>neighbourhood </a:t>
            </a:r>
            <a:r>
              <a:rPr lang="en-GB" sz="2000" dirty="0" smtClean="0"/>
              <a:t>plans, </a:t>
            </a:r>
            <a:r>
              <a:rPr lang="en-GB" sz="2000" dirty="0"/>
              <a:t>powers to stop ‘garden grabbing</a:t>
            </a:r>
            <a:r>
              <a:rPr lang="en-GB" sz="2000" dirty="0" smtClean="0"/>
              <a:t>’, </a:t>
            </a:r>
            <a:r>
              <a:rPr lang="en-GB" sz="2000" dirty="0"/>
              <a:t>other use class changes, reissue of PPG 3 </a:t>
            </a:r>
            <a:r>
              <a:rPr lang="en-GB" sz="2000" dirty="0" smtClean="0"/>
              <a:t>(in interests of localism)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r>
              <a:rPr lang="en-GB" sz="2400" dirty="0" smtClean="0"/>
              <a:t>(These issues are not unique to the Coalition govt)</a:t>
            </a:r>
          </a:p>
          <a:p>
            <a:pPr marL="0" lvl="1" indent="0">
              <a:buNone/>
            </a:pP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7284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3</a:t>
            </a:r>
            <a:r>
              <a:rPr lang="en-GB" sz="3200" dirty="0" smtClean="0"/>
              <a:t>) </a:t>
            </a:r>
            <a:r>
              <a:rPr lang="en-GB" sz="3200" dirty="0"/>
              <a:t>Actual policies 2010- </a:t>
            </a:r>
            <a:r>
              <a:rPr lang="en-US" sz="3200" dirty="0"/>
              <a:t/>
            </a:r>
            <a:br>
              <a:rPr lang="en-US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200" u="sng" dirty="0" smtClean="0"/>
              <a:t>My</a:t>
            </a:r>
            <a:r>
              <a:rPr lang="en-GB" sz="2200" dirty="0" smtClean="0"/>
              <a:t> </a:t>
            </a:r>
            <a:r>
              <a:rPr lang="en-GB" sz="2200" dirty="0"/>
              <a:t>view of the </a:t>
            </a:r>
            <a:r>
              <a:rPr lang="en-GB" sz="2200" u="sng" dirty="0"/>
              <a:t>most significant </a:t>
            </a:r>
            <a:r>
              <a:rPr lang="en-GB" sz="2200" dirty="0" smtClean="0"/>
              <a:t>policy tools and policies </a:t>
            </a:r>
            <a:r>
              <a:rPr lang="en-GB" sz="2200" dirty="0"/>
              <a:t>2010-2014 in terms of the precedents set; people/homes affected; resources…</a:t>
            </a:r>
          </a:p>
          <a:p>
            <a:pPr marL="342900" lvl="1" indent="-342900"/>
            <a:r>
              <a:rPr lang="en-GB" sz="2200" dirty="0" smtClean="0"/>
              <a:t>‘</a:t>
            </a:r>
            <a:r>
              <a:rPr lang="en-GB" sz="2200" dirty="0"/>
              <a:t>End of social housing</a:t>
            </a:r>
            <a:r>
              <a:rPr lang="en-GB" sz="2200" dirty="0" smtClean="0"/>
              <a:t>’ (emergency </a:t>
            </a:r>
            <a:r>
              <a:rPr lang="en-GB" sz="2200" dirty="0" smtClean="0"/>
              <a:t>budget)</a:t>
            </a:r>
            <a:endParaRPr lang="en-GB" sz="2200" dirty="0"/>
          </a:p>
          <a:p>
            <a:pPr marL="342900" lvl="1" indent="-342900"/>
            <a:r>
              <a:rPr lang="en-GB" sz="2200" dirty="0"/>
              <a:t>Commitment to increase private </a:t>
            </a:r>
            <a:r>
              <a:rPr lang="en-GB" sz="2200" dirty="0" smtClean="0"/>
              <a:t>renting (</a:t>
            </a:r>
            <a:r>
              <a:rPr lang="en-GB" sz="2200" i="1" dirty="0" smtClean="0"/>
              <a:t>Laying the </a:t>
            </a:r>
            <a:r>
              <a:rPr lang="en-GB" sz="2200" i="1" dirty="0" smtClean="0"/>
              <a:t>Foundations</a:t>
            </a:r>
            <a:r>
              <a:rPr lang="en-GB" sz="2200" dirty="0" smtClean="0"/>
              <a:t>)</a:t>
            </a:r>
            <a:endParaRPr lang="en-GB" sz="2200" dirty="0"/>
          </a:p>
          <a:p>
            <a:pPr marL="342900" lvl="1" indent="-342900"/>
            <a:r>
              <a:rPr lang="en-GB" sz="2200" dirty="0"/>
              <a:t>Restructuring of planning </a:t>
            </a:r>
            <a:r>
              <a:rPr lang="en-GB" sz="2200" dirty="0" smtClean="0"/>
              <a:t>system (Coalition Agreement 2010; Localism Act 2011)</a:t>
            </a:r>
            <a:endParaRPr lang="en-GB" sz="2200" dirty="0"/>
          </a:p>
          <a:p>
            <a:pPr marL="342900" lvl="1" indent="-342900"/>
            <a:r>
              <a:rPr lang="en-GB" sz="2200" dirty="0"/>
              <a:t>Substantial change in </a:t>
            </a:r>
            <a:r>
              <a:rPr lang="en-GB" sz="2200" dirty="0" smtClean="0"/>
              <a:t>Housing Benefit eligibility </a:t>
            </a:r>
            <a:r>
              <a:rPr lang="en-GB" sz="2200" dirty="0" smtClean="0"/>
              <a:t>(regulations and orders, Welfare Reform Act 2012)</a:t>
            </a:r>
            <a:endParaRPr lang="en-GB" sz="2200" dirty="0"/>
          </a:p>
          <a:p>
            <a:pPr marL="342900" lvl="1" indent="-342900"/>
            <a:r>
              <a:rPr lang="en-GB" sz="2200" dirty="0"/>
              <a:t>Help to </a:t>
            </a:r>
            <a:r>
              <a:rPr lang="en-GB" sz="2200" dirty="0" smtClean="0"/>
              <a:t>Buy </a:t>
            </a:r>
            <a:r>
              <a:rPr lang="en-GB" sz="2200" dirty="0" smtClean="0"/>
              <a:t>(Budget 2013).</a:t>
            </a:r>
            <a:endParaRPr lang="en-GB" sz="2200" dirty="0" smtClean="0"/>
          </a:p>
          <a:p>
            <a:pPr marL="342900" lvl="1" indent="-342900"/>
            <a:endParaRPr lang="en-GB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0757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4) Resources </a:t>
            </a:r>
            <a:r>
              <a:rPr lang="en-GB" sz="3200" dirty="0" smtClean="0"/>
              <a:t>expended: Following the money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200" dirty="0" smtClean="0"/>
              <a:t>Defining </a:t>
            </a:r>
            <a:r>
              <a:rPr lang="en-GB" sz="2200" dirty="0"/>
              <a:t>total UK govt housing </a:t>
            </a:r>
            <a:r>
              <a:rPr lang="en-GB" sz="2200" dirty="0" smtClean="0"/>
              <a:t>resources = </a:t>
            </a:r>
          </a:p>
          <a:p>
            <a:pPr marL="0" lvl="1" indent="0">
              <a:buNone/>
            </a:pPr>
            <a:endParaRPr lang="en-GB" sz="2200" i="1" dirty="0" smtClean="0"/>
          </a:p>
          <a:p>
            <a:pPr marL="0" lvl="1" indent="0">
              <a:buNone/>
            </a:pPr>
            <a:r>
              <a:rPr lang="en-GB" sz="2200" i="1" dirty="0" smtClean="0"/>
              <a:t>	DCLG expenditure on housing (England)</a:t>
            </a:r>
          </a:p>
          <a:p>
            <a:pPr marL="0" lvl="1" indent="0">
              <a:buNone/>
            </a:pPr>
            <a:r>
              <a:rPr lang="en-GB" sz="2200" i="1" dirty="0" smtClean="0"/>
              <a:t>	+ HMT on-going expenditure on housing and new schemes 	(some UK, some England)</a:t>
            </a:r>
          </a:p>
          <a:p>
            <a:pPr marL="0" lvl="1" indent="0">
              <a:buNone/>
            </a:pPr>
            <a:r>
              <a:rPr lang="en-GB" sz="2200" i="1" dirty="0" smtClean="0"/>
              <a:t>	+ DWP expenditure on Housing Benefit (UK)</a:t>
            </a:r>
          </a:p>
          <a:p>
            <a:pPr marL="0" lvl="1" indent="0">
              <a:buNone/>
            </a:pPr>
            <a:endParaRPr lang="en-GB" sz="2200" i="1" dirty="0" smtClean="0"/>
          </a:p>
          <a:p>
            <a:pPr marL="0" lvl="1" indent="0">
              <a:buNone/>
            </a:pPr>
            <a:r>
              <a:rPr lang="en-GB" sz="2200" i="1" dirty="0" smtClean="0"/>
              <a:t>	+ Scottish, Welsh, NI govt expenditure on housing</a:t>
            </a:r>
            <a:r>
              <a:rPr lang="en-GB" sz="2200" i="1" dirty="0" smtClean="0"/>
              <a:t>?</a:t>
            </a:r>
            <a:endParaRPr lang="en-GB" sz="2200" i="1" dirty="0" smtClean="0"/>
          </a:p>
          <a:p>
            <a:pPr marL="0" lvl="1" indent="0">
              <a:buNone/>
            </a:pPr>
            <a:r>
              <a:rPr lang="en-GB" sz="2200" i="1" dirty="0" smtClean="0"/>
              <a:t>	+ LA expenditure on housing (in addition to ring-fenced 	budgets from central govt)?</a:t>
            </a:r>
          </a:p>
          <a:p>
            <a:pPr marL="0" lvl="1" indent="0">
              <a:buNone/>
            </a:pPr>
            <a:r>
              <a:rPr lang="en-GB" sz="2200" i="1" dirty="0" smtClean="0"/>
              <a:t>	+ Registered Provider (housing association) expenditure? </a:t>
            </a:r>
          </a:p>
          <a:p>
            <a:pPr marL="0" lvl="1" indent="0">
              <a:buNone/>
            </a:pPr>
            <a:r>
              <a:rPr lang="en-GB" sz="2200" i="1" dirty="0"/>
              <a:t>	</a:t>
            </a:r>
            <a:r>
              <a:rPr lang="en-GB" sz="2200" i="1" dirty="0" smtClean="0"/>
              <a:t>+ How to deal with capital expenditure and loan support over 	eg 30 years?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15692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6237312"/>
          </a:xfrm>
        </p:spPr>
        <p:txBody>
          <a:bodyPr>
            <a:normAutofit/>
          </a:bodyPr>
          <a:lstStyle/>
          <a:p>
            <a:pPr marL="0" lvl="1" indent="0" algn="ctr">
              <a:buNone/>
            </a:pPr>
            <a:r>
              <a:rPr lang="en-US" sz="3600" dirty="0" smtClean="0"/>
              <a:t>Data: UK govt accounts</a:t>
            </a:r>
            <a:endParaRPr lang="en-GB" sz="3600" dirty="0"/>
          </a:p>
          <a:p>
            <a:pPr marL="857250" lvl="2" indent="-457200"/>
            <a:endParaRPr lang="en-GB" sz="2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13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11560" y="3244334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200" dirty="0" smtClean="0"/>
              <a:t>Department of Communities and Local Government (DCLG) expenditure , ‘resource’ (revenue) and capital (England</a:t>
            </a:r>
            <a:r>
              <a:rPr lang="en-GB" sz="2200" dirty="0" smtClean="0"/>
              <a:t>)</a:t>
            </a:r>
          </a:p>
          <a:p>
            <a:endParaRPr lang="en-GB" sz="2200" dirty="0" smtClean="0"/>
          </a:p>
          <a:p>
            <a:r>
              <a:rPr lang="en-GB" sz="2200" dirty="0" smtClean="0"/>
              <a:t>All UK govt expenditure on housing and housing-linked things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3171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DCLG expenditure (England)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517232"/>
          </a:xfrm>
        </p:spPr>
        <p:txBody>
          <a:bodyPr>
            <a:normAutofit lnSpcReduction="10000"/>
          </a:bodyPr>
          <a:lstStyle/>
          <a:p>
            <a:pPr marL="457200" lvl="1" indent="-457200">
              <a:buFont typeface="+mj-lt"/>
              <a:buAutoNum type="arabicParenR"/>
            </a:pPr>
            <a:endParaRPr lang="en-GB" sz="2200" dirty="0" smtClean="0"/>
          </a:p>
          <a:p>
            <a:pPr marL="514350" lvl="1" indent="-514350">
              <a:buFont typeface="+mj-lt"/>
              <a:buAutoNum type="romanLcPeriod"/>
            </a:pPr>
            <a:r>
              <a:rPr lang="en-GB" sz="2200" dirty="0" smtClean="0"/>
              <a:t>‘Departmental Expenditure Limits’ (DEL) (fixed </a:t>
            </a:r>
            <a:r>
              <a:rPr lang="en-GB" sz="2200" dirty="0" smtClean="0"/>
              <a:t>budgets), </a:t>
            </a:r>
            <a:r>
              <a:rPr lang="en-GB" sz="2200" dirty="0" smtClean="0"/>
              <a:t>a) ‘resource’ and b) capital</a:t>
            </a:r>
          </a:p>
          <a:p>
            <a:pPr marL="514350" lvl="1" indent="-514350">
              <a:buFont typeface="+mj-lt"/>
              <a:buAutoNum type="romanLcPeriod"/>
            </a:pPr>
            <a:r>
              <a:rPr lang="en-GB" sz="2200" dirty="0" smtClean="0"/>
              <a:t>+ ‘Departmental Annual Managed Expenditure’ (AME) </a:t>
            </a:r>
            <a:r>
              <a:rPr lang="en-GB" sz="2200" dirty="0" smtClean="0"/>
              <a:t>(budgets fluctuate </a:t>
            </a:r>
            <a:r>
              <a:rPr lang="en-GB" sz="2200" dirty="0" smtClean="0"/>
              <a:t>according to need, rules</a:t>
            </a:r>
            <a:r>
              <a:rPr lang="en-GB" sz="2200" dirty="0"/>
              <a:t>), </a:t>
            </a:r>
            <a:r>
              <a:rPr lang="en-GB" sz="2200" dirty="0" smtClean="0"/>
              <a:t>a) ‘resource</a:t>
            </a:r>
            <a:r>
              <a:rPr lang="en-GB" sz="2200" dirty="0"/>
              <a:t>’ and </a:t>
            </a:r>
            <a:r>
              <a:rPr lang="en-GB" sz="2200" dirty="0" smtClean="0"/>
              <a:t>b) capital</a:t>
            </a:r>
          </a:p>
          <a:p>
            <a:pPr marL="514350" lvl="1" indent="-514350">
              <a:buFont typeface="+mj-lt"/>
              <a:buAutoNum type="romanLcPeriod"/>
            </a:pPr>
            <a:endParaRPr lang="en-GB" sz="2200" dirty="0"/>
          </a:p>
          <a:p>
            <a:pPr marL="342900" lvl="1" indent="-342900"/>
            <a:r>
              <a:rPr lang="en-GB" sz="2200" dirty="0" smtClean="0"/>
              <a:t>Both available for 2 parts of DCLG:</a:t>
            </a:r>
          </a:p>
          <a:p>
            <a:pPr marL="914400" lvl="2" indent="-514350"/>
            <a:r>
              <a:rPr lang="en-GB" sz="2000" i="1" dirty="0" smtClean="0"/>
              <a:t>‘Communities’: includes: housing </a:t>
            </a:r>
            <a:r>
              <a:rPr lang="en-GB" sz="2000" i="1" dirty="0"/>
              <a:t>to buy and rent; tenant empowerment; homelessness, rough sleepers and supporting people to stay in their homes; building standards; support for homeowners; </a:t>
            </a:r>
            <a:endParaRPr lang="en-US" sz="2000" i="1" dirty="0"/>
          </a:p>
          <a:p>
            <a:pPr marL="914400" lvl="2" indent="-514350"/>
            <a:r>
              <a:rPr lang="en-GB" sz="2000" i="1" dirty="0" smtClean="0"/>
              <a:t>‘Local govt’: includes </a:t>
            </a:r>
            <a:r>
              <a:rPr lang="en-GB" sz="2000" i="1" dirty="0"/>
              <a:t>financial support to Local Authorities, including revenue support </a:t>
            </a:r>
            <a:r>
              <a:rPr lang="en-GB" sz="2000" i="1" dirty="0" smtClean="0"/>
              <a:t>grant.</a:t>
            </a:r>
          </a:p>
          <a:p>
            <a:pPr marL="914400" lvl="2" indent="-514350">
              <a:buFont typeface="+mj-lt"/>
              <a:buAutoNum type="romanLcPeriod"/>
            </a:pPr>
            <a:endParaRPr lang="en-GB" sz="2000" i="1" dirty="0" smtClean="0"/>
          </a:p>
          <a:p>
            <a:pPr marL="342900" lvl="1" indent="-342900"/>
            <a:r>
              <a:rPr lang="en-GB" sz="2200" dirty="0" smtClean="0"/>
              <a:t>DCLG DEL + AME not </a:t>
            </a:r>
            <a:r>
              <a:rPr lang="en-GB" sz="2200" u="sng" dirty="0"/>
              <a:t>all</a:t>
            </a:r>
            <a:r>
              <a:rPr lang="en-GB" sz="2200" dirty="0"/>
              <a:t> </a:t>
            </a:r>
            <a:r>
              <a:rPr lang="en-GB" sz="2200" dirty="0" smtClean="0"/>
              <a:t>govt‘s </a:t>
            </a:r>
            <a:r>
              <a:rPr lang="en-GB" sz="2200" dirty="0"/>
              <a:t>housing expenditure</a:t>
            </a:r>
          </a:p>
          <a:p>
            <a:pPr marL="342900" lvl="1" indent="-342900"/>
            <a:r>
              <a:rPr lang="en-GB" sz="2200" dirty="0"/>
              <a:t>Not </a:t>
            </a:r>
            <a:r>
              <a:rPr lang="en-GB" sz="2200" u="sng" dirty="0"/>
              <a:t>only</a:t>
            </a:r>
            <a:r>
              <a:rPr lang="en-GB" sz="2200" dirty="0"/>
              <a:t> housing expenditure</a:t>
            </a:r>
          </a:p>
          <a:p>
            <a:pPr marL="857250" lvl="2" indent="-457200"/>
            <a:endParaRPr lang="en-GB" sz="26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14378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i) a) DCLG Departmental </a:t>
            </a:r>
            <a:r>
              <a:rPr lang="en-GB" sz="3600" dirty="0"/>
              <a:t>Expenditure Limits, </a:t>
            </a:r>
            <a:r>
              <a:rPr lang="en-GB" sz="3600" u="sng" dirty="0" smtClean="0"/>
              <a:t>Resource</a:t>
            </a:r>
            <a:r>
              <a:rPr lang="en-GB" sz="3600" dirty="0" smtClean="0"/>
              <a:t> (England</a:t>
            </a:r>
            <a:r>
              <a:rPr lang="en-GB" sz="3600" dirty="0"/>
              <a:t>), real terms (2012/13 prices), £m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dirty="0" smtClean="0"/>
              <a:t>Source</a:t>
            </a:r>
            <a:r>
              <a:rPr lang="en-GB" sz="2400" dirty="0"/>
              <a:t>: PESA 2013 Table 1.4</a:t>
            </a:r>
            <a:endParaRPr lang="en-US" sz="2400" dirty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541722107"/>
              </p:ext>
            </p:extLst>
          </p:nvPr>
        </p:nvGraphicFramePr>
        <p:xfrm>
          <a:off x="899592" y="1556792"/>
          <a:ext cx="7488832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328293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DCLG DEL Resource: 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5184576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200" dirty="0"/>
              <a:t>2009/10 </a:t>
            </a:r>
            <a:r>
              <a:rPr lang="en-GB" sz="2200" dirty="0" smtClean="0"/>
              <a:t>£37bn</a:t>
            </a:r>
          </a:p>
          <a:p>
            <a:pPr marL="0" lvl="1" indent="0">
              <a:buNone/>
            </a:pPr>
            <a:r>
              <a:rPr lang="en-GB" sz="2200" dirty="0"/>
              <a:t>2015/16 </a:t>
            </a:r>
            <a:r>
              <a:rPr lang="en-GB" sz="2200" dirty="0" smtClean="0"/>
              <a:t>£12bn (planned) (real terms, 2012/13 prices)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Biggest </a:t>
            </a:r>
            <a:r>
              <a:rPr lang="en-GB" sz="2200" dirty="0"/>
              <a:t>percentage </a:t>
            </a:r>
            <a:r>
              <a:rPr lang="en-GB" sz="2200" u="sng" dirty="0"/>
              <a:t>reduction</a:t>
            </a:r>
            <a:r>
              <a:rPr lang="en-GB" sz="2200" dirty="0"/>
              <a:t> </a:t>
            </a:r>
            <a:r>
              <a:rPr lang="en-GB" sz="2200" dirty="0" smtClean="0"/>
              <a:t>of </a:t>
            </a:r>
            <a:r>
              <a:rPr lang="en-GB" sz="2200" dirty="0"/>
              <a:t>all </a:t>
            </a:r>
            <a:r>
              <a:rPr lang="en-GB" sz="2200" dirty="0" smtClean="0"/>
              <a:t>departments:  -66</a:t>
            </a:r>
            <a:r>
              <a:rPr lang="en-GB" sz="2200" dirty="0"/>
              <a:t>% </a:t>
            </a:r>
            <a:r>
              <a:rPr lang="en-GB" sz="2200" dirty="0" smtClean="0"/>
              <a:t>local government section; -76</a:t>
            </a:r>
            <a:r>
              <a:rPr lang="en-GB" sz="2200" dirty="0"/>
              <a:t>% </a:t>
            </a:r>
            <a:r>
              <a:rPr lang="en-GB" sz="2200" dirty="0" smtClean="0"/>
              <a:t>communities section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Other big losers: Foreign </a:t>
            </a:r>
            <a:r>
              <a:rPr lang="en-GB" sz="2200" dirty="0"/>
              <a:t>and Commonwealth Office </a:t>
            </a:r>
            <a:r>
              <a:rPr lang="en-GB" sz="2200" dirty="0" smtClean="0"/>
              <a:t>- 49%; Transport - 44%; DWP - 38%; DEFRA - 37%</a:t>
            </a:r>
          </a:p>
          <a:p>
            <a:pPr marL="0" lvl="1" indent="0">
              <a:buNone/>
            </a:pPr>
            <a:endParaRPr lang="en-GB" sz="2200" dirty="0"/>
          </a:p>
          <a:p>
            <a:pPr marL="0" lvl="1" indent="0">
              <a:buNone/>
            </a:pPr>
            <a:r>
              <a:rPr lang="en-GB" sz="2200" dirty="0" smtClean="0"/>
              <a:t>BUT - Up to £8bn of the £11bn real terms budget drop due to changes in responsibilities (eg transfer of some business rates to LAs, Council tax benefit to LAs)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49295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i) b) DCLG Departmental </a:t>
            </a:r>
            <a:r>
              <a:rPr lang="en-GB" sz="3600" dirty="0"/>
              <a:t>Expenditure Limits, </a:t>
            </a:r>
            <a:r>
              <a:rPr lang="en-GB" sz="3600" u="sng" dirty="0" smtClean="0"/>
              <a:t>Capital, </a:t>
            </a:r>
            <a:r>
              <a:rPr lang="en-GB" sz="3600" dirty="0" smtClean="0"/>
              <a:t>(England</a:t>
            </a:r>
            <a:r>
              <a:rPr lang="en-GB" sz="3600" dirty="0"/>
              <a:t>), real terms (2012/13 prices), £m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17</a:t>
            </a:fld>
            <a:endParaRPr lang="en-GB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3248554"/>
              </p:ext>
            </p:extLst>
          </p:nvPr>
        </p:nvGraphicFramePr>
        <p:xfrm>
          <a:off x="827584" y="1628800"/>
          <a:ext cx="7859216" cy="4497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187624" y="3244334"/>
            <a:ext cx="453650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Source</a:t>
            </a:r>
            <a:r>
              <a:rPr lang="en-GB" dirty="0"/>
              <a:t>: PESA 2013 Table 1.9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619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DCLG DEL Capital: 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200" dirty="0" smtClean="0"/>
              <a:t>-62% 2009/10-2015/16</a:t>
            </a:r>
          </a:p>
          <a:p>
            <a:pPr marL="0" lvl="1" indent="0">
              <a:buNone/>
            </a:pPr>
            <a:r>
              <a:rPr lang="en-GB" sz="2200" dirty="0" smtClean="0"/>
              <a:t>Largest percentage </a:t>
            </a:r>
            <a:r>
              <a:rPr lang="en-GB" sz="2200" u="sng" dirty="0" smtClean="0"/>
              <a:t>reduction</a:t>
            </a:r>
            <a:r>
              <a:rPr lang="en-GB" sz="2200" dirty="0" smtClean="0"/>
              <a:t> amongst depts with significant capital budgets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Autumn </a:t>
            </a:r>
            <a:r>
              <a:rPr lang="en-GB" sz="2200" dirty="0"/>
              <a:t>Statement </a:t>
            </a:r>
            <a:r>
              <a:rPr lang="en-GB" sz="2200" dirty="0" smtClean="0"/>
              <a:t>2012:</a:t>
            </a:r>
          </a:p>
          <a:p>
            <a:pPr marL="342900" lvl="1" indent="-342900"/>
            <a:r>
              <a:rPr lang="en-GB" sz="2200" dirty="0" smtClean="0"/>
              <a:t>DCLG </a:t>
            </a:r>
            <a:r>
              <a:rPr lang="en-GB" sz="2200" dirty="0"/>
              <a:t>(Communities) </a:t>
            </a:r>
            <a:r>
              <a:rPr lang="en-GB" sz="2200" dirty="0" smtClean="0"/>
              <a:t>got one of largest </a:t>
            </a:r>
            <a:r>
              <a:rPr lang="en-GB" sz="2200" dirty="0"/>
              <a:t>absolute </a:t>
            </a:r>
            <a:r>
              <a:rPr lang="en-GB" sz="2200" u="sng" dirty="0"/>
              <a:t>increases</a:t>
            </a:r>
            <a:r>
              <a:rPr lang="en-GB" sz="2200" dirty="0"/>
              <a:t> in capital DEL for 2013/14 and </a:t>
            </a:r>
            <a:r>
              <a:rPr lang="en-GB" sz="2200" dirty="0" smtClean="0"/>
              <a:t>2014/15: £</a:t>
            </a:r>
            <a:r>
              <a:rPr lang="en-GB" sz="2200" dirty="0"/>
              <a:t>0.7bn and £0.8bn </a:t>
            </a:r>
            <a:r>
              <a:rPr lang="en-GB" sz="2200" dirty="0" smtClean="0"/>
              <a:t>(HMT </a:t>
            </a:r>
            <a:r>
              <a:rPr lang="en-GB" sz="2200" dirty="0"/>
              <a:t>2013 p47). </a:t>
            </a: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Budget 2013: </a:t>
            </a:r>
          </a:p>
          <a:p>
            <a:pPr marL="342900" lvl="1" indent="-342900"/>
            <a:r>
              <a:rPr lang="en-GB" sz="2200" u="sng" dirty="0" smtClean="0"/>
              <a:t>New funds </a:t>
            </a:r>
            <a:r>
              <a:rPr lang="en-GB" sz="2200" dirty="0" smtClean="0"/>
              <a:t>for </a:t>
            </a:r>
            <a:r>
              <a:rPr lang="en-GB" sz="2200" dirty="0"/>
              <a:t>Help to Buy and Build to rent schemes, mainly </a:t>
            </a:r>
            <a:r>
              <a:rPr lang="en-GB" sz="2200" dirty="0" smtClean="0"/>
              <a:t>for DCLG’s </a:t>
            </a:r>
            <a:r>
              <a:rPr lang="en-GB" sz="2200" dirty="0"/>
              <a:t>Capital DEL </a:t>
            </a:r>
            <a:r>
              <a:rPr lang="en-GB" sz="2200" dirty="0" smtClean="0"/>
              <a:t>budget: </a:t>
            </a:r>
            <a:r>
              <a:rPr lang="en-GB" sz="2200" dirty="0"/>
              <a:t>£1.3bn in 2013-14 and £1.9bn in 2014-15 </a:t>
            </a:r>
            <a:r>
              <a:rPr lang="en-GB" sz="2200" dirty="0" smtClean="0"/>
              <a:t>(</a:t>
            </a:r>
            <a:r>
              <a:rPr lang="en-GB" sz="2200" dirty="0"/>
              <a:t>HMT 2013 p47)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36349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(iii) UK </a:t>
            </a:r>
            <a:r>
              <a:rPr lang="en-GB" sz="3600" dirty="0" smtClean="0"/>
              <a:t>govt expenditure by </a:t>
            </a:r>
            <a:r>
              <a:rPr lang="en-GB" sz="3600" u="sng" dirty="0" smtClean="0"/>
              <a:t>type</a:t>
            </a:r>
            <a:endParaRPr lang="en-GB" sz="360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200" dirty="0" smtClean="0"/>
              <a:t>Total UK govt housing expenditure = </a:t>
            </a:r>
          </a:p>
          <a:p>
            <a:pPr marL="0" lvl="1" indent="0">
              <a:buNone/>
            </a:pPr>
            <a:r>
              <a:rPr lang="en-GB" sz="2200" dirty="0" smtClean="0"/>
              <a:t>‘Housing and community amenities’</a:t>
            </a:r>
          </a:p>
          <a:p>
            <a:pPr lvl="0"/>
            <a:r>
              <a:rPr lang="en-GB" sz="2200" i="1" dirty="0"/>
              <a:t>Housing </a:t>
            </a:r>
            <a:r>
              <a:rPr lang="en-GB" sz="2200" i="1" dirty="0" smtClean="0"/>
              <a:t>development (LA devt and ‘other social’ devt) (28% of the total in 2009/10)</a:t>
            </a:r>
            <a:endParaRPr lang="en-US" sz="2200" i="1" dirty="0"/>
          </a:p>
          <a:p>
            <a:pPr lvl="0"/>
            <a:r>
              <a:rPr lang="en-GB" sz="2200" i="1" dirty="0"/>
              <a:t>Community development</a:t>
            </a:r>
            <a:endParaRPr lang="en-US" sz="2200" i="1" dirty="0"/>
          </a:p>
          <a:p>
            <a:pPr lvl="0"/>
            <a:r>
              <a:rPr lang="en-GB" sz="2200" i="1" dirty="0"/>
              <a:t>Water supply</a:t>
            </a:r>
            <a:endParaRPr lang="en-US" sz="2200" i="1" dirty="0"/>
          </a:p>
          <a:p>
            <a:pPr lvl="0"/>
            <a:r>
              <a:rPr lang="en-GB" sz="2200" i="1" dirty="0"/>
              <a:t>Street lighting</a:t>
            </a:r>
            <a:endParaRPr lang="en-US" sz="2200" i="1" dirty="0"/>
          </a:p>
          <a:p>
            <a:pPr lvl="0"/>
            <a:r>
              <a:rPr lang="en-GB" sz="2200" i="1" dirty="0"/>
              <a:t>R&amp;D housing and community amenities</a:t>
            </a:r>
            <a:endParaRPr lang="en-US" sz="2200" i="1" dirty="0"/>
          </a:p>
          <a:p>
            <a:r>
              <a:rPr lang="en-GB" sz="2200" i="1" dirty="0" smtClean="0"/>
              <a:t>Housing </a:t>
            </a:r>
            <a:r>
              <a:rPr lang="en-GB" sz="2200" i="1" dirty="0"/>
              <a:t>and community amenities n.e.c</a:t>
            </a:r>
            <a:r>
              <a:rPr lang="en-GB" sz="2200" i="1" dirty="0" smtClean="0"/>
              <a:t>.</a:t>
            </a:r>
          </a:p>
          <a:p>
            <a:endParaRPr lang="en-GB" sz="2200" dirty="0"/>
          </a:p>
          <a:p>
            <a:pPr marL="0" indent="0">
              <a:buNone/>
            </a:pPr>
            <a:r>
              <a:rPr lang="en-GB" sz="2200" dirty="0" smtClean="0"/>
              <a:t>+ ‘Social support: housing’ (Housing Benefit</a:t>
            </a:r>
            <a:r>
              <a:rPr lang="en-GB" sz="2400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199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/>
            </a:r>
            <a:br>
              <a:rPr lang="en-GB" sz="3600" dirty="0" smtClean="0"/>
            </a:br>
            <a:r>
              <a:rPr lang="en-GB" sz="3600" dirty="0" smtClean="0"/>
              <a:t>This paper is a small part of a large programme:</a:t>
            </a:r>
            <a:br>
              <a:rPr lang="en-GB" sz="3600" dirty="0" smtClean="0"/>
            </a:br>
            <a:r>
              <a:rPr lang="en-GB" sz="3600" dirty="0" smtClean="0"/>
              <a:t>‘Social policy in a cold climate’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Three year research programme running 2011-2015</a:t>
            </a:r>
          </a:p>
          <a:p>
            <a:pPr marL="0" indent="0">
              <a:buNone/>
            </a:pPr>
            <a:r>
              <a:rPr lang="en-GB" sz="2400" dirty="0" smtClean="0"/>
              <a:t>Lead by Prof Ruth Lupton, </a:t>
            </a:r>
            <a:r>
              <a:rPr lang="en-GB" sz="2400" dirty="0" smtClean="0"/>
              <a:t>University of </a:t>
            </a:r>
            <a:r>
              <a:rPr lang="en-GB" sz="2400" dirty="0" smtClean="0"/>
              <a:t>Manchester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Funded by JRF, Nuffield, Trust for London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dirty="0" smtClean="0"/>
              <a:t>Aims:</a:t>
            </a:r>
          </a:p>
          <a:p>
            <a:r>
              <a:rPr lang="en-GB" sz="2400" dirty="0" smtClean="0"/>
              <a:t>To track social policy goals, funding, implementation, impacts 2007-2014</a:t>
            </a:r>
          </a:p>
          <a:p>
            <a:pPr lvl="1"/>
            <a:r>
              <a:rPr lang="en-GB" sz="2200" dirty="0" smtClean="0"/>
              <a:t>A series of reports on New Labour policy were published 2013</a:t>
            </a:r>
          </a:p>
          <a:p>
            <a:pPr lvl="1"/>
            <a:r>
              <a:rPr lang="en-GB" sz="2200" dirty="0" smtClean="0"/>
              <a:t>Now assessing change 2010- due to the recession, austerity, and other Coalition policy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200" i="1" dirty="0" smtClean="0"/>
              <a:t>For more information:</a:t>
            </a:r>
          </a:p>
          <a:p>
            <a:pPr marL="0" indent="0">
              <a:buNone/>
            </a:pPr>
            <a:r>
              <a:rPr lang="en-GB" sz="2200" i="1" dirty="0"/>
              <a:t>http://sticerd.lse.ac.uk/case/_new/research/Social_Policy_in_a_Cold_Climate.asp</a:t>
            </a:r>
            <a:endParaRPr lang="en-GB" sz="2200" i="1" dirty="0" smtClean="0"/>
          </a:p>
          <a:p>
            <a:pPr marL="0" indent="0">
              <a:buNone/>
            </a:pPr>
            <a:endParaRPr lang="en-GB" sz="2000" dirty="0" smtClean="0"/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94259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‘Housing </a:t>
            </a:r>
            <a:r>
              <a:rPr lang="en-GB" sz="3600" dirty="0"/>
              <a:t>and community amenities’ expenditure, UK, real terms (2012/13 prices), £</a:t>
            </a:r>
            <a:r>
              <a:rPr lang="en-GB" sz="3600" dirty="0" smtClean="0"/>
              <a:t>bn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sz="2600" dirty="0" smtClean="0"/>
              <a:t>Source</a:t>
            </a:r>
            <a:r>
              <a:rPr lang="en-GB" sz="2600" dirty="0"/>
              <a:t>: PESA 2013 Table 4.3</a:t>
            </a:r>
            <a:endParaRPr lang="en-US" sz="2600" dirty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20</a:t>
            </a:fld>
            <a:endParaRPr lang="en-GB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32201827"/>
              </p:ext>
            </p:extLst>
          </p:nvPr>
        </p:nvGraphicFramePr>
        <p:xfrm>
          <a:off x="971600" y="1412776"/>
          <a:ext cx="6984776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449158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UK govt ‘housing and communities’ expenditure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342900" lvl="1" indent="-342900"/>
            <a:r>
              <a:rPr lang="en-GB" sz="2200" dirty="0" smtClean="0"/>
              <a:t>Dramatic</a:t>
            </a:r>
            <a:r>
              <a:rPr lang="en-GB" sz="2200" u="sng" dirty="0" smtClean="0"/>
              <a:t> increase </a:t>
            </a:r>
            <a:r>
              <a:rPr lang="en-GB" sz="2200" dirty="0" smtClean="0"/>
              <a:t>in spending from 2</a:t>
            </a:r>
            <a:r>
              <a:rPr lang="en-GB" sz="2200" baseline="30000" dirty="0" smtClean="0"/>
              <a:t>nd</a:t>
            </a:r>
            <a:r>
              <a:rPr lang="en-GB" sz="2200" dirty="0" smtClean="0"/>
              <a:t> Labour term, 2001-</a:t>
            </a:r>
          </a:p>
          <a:p>
            <a:pPr marL="342900" lvl="1" indent="-342900"/>
            <a:r>
              <a:rPr lang="en-GB" sz="2200" dirty="0" smtClean="0"/>
              <a:t>Peak 2008/09</a:t>
            </a:r>
          </a:p>
          <a:p>
            <a:pPr marL="342900" lvl="1" indent="-342900"/>
            <a:r>
              <a:rPr lang="en-GB" sz="2200" u="sng" dirty="0" smtClean="0"/>
              <a:t>Fall</a:t>
            </a:r>
            <a:r>
              <a:rPr lang="en-GB" sz="2200" dirty="0" smtClean="0"/>
              <a:t> under Coalition 2009/10-2011/12 </a:t>
            </a:r>
            <a:r>
              <a:rPr lang="en-GB" sz="2200" dirty="0"/>
              <a:t>was £6.7bn or 43</a:t>
            </a:r>
            <a:r>
              <a:rPr lang="en-GB" sz="2200" dirty="0" smtClean="0"/>
              <a:t>%</a:t>
            </a:r>
          </a:p>
          <a:p>
            <a:pPr marL="342900" lvl="1" indent="-342900"/>
            <a:r>
              <a:rPr lang="en-GB" sz="2200" u="sng" dirty="0" smtClean="0"/>
              <a:t>Stablised </a:t>
            </a:r>
            <a:r>
              <a:rPr lang="en-GB" sz="2200" dirty="0" smtClean="0"/>
              <a:t>in 2012/13. 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Expenditure remains </a:t>
            </a:r>
            <a:r>
              <a:rPr lang="en-GB" sz="2200" dirty="0"/>
              <a:t>at or above level seen for the 1990s and early 2000s.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6249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 smtClean="0"/>
              <a:t>UK govt ‘housing and communities’ expenditure in </a:t>
            </a:r>
            <a:r>
              <a:rPr lang="en-GB" sz="2800" dirty="0"/>
              <a:t>the nations of the UK, 2007/08-2011/12, gross terms, £ per head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22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652178"/>
              </p:ext>
            </p:extLst>
          </p:nvPr>
        </p:nvGraphicFramePr>
        <p:xfrm>
          <a:off x="611560" y="1600200"/>
          <a:ext cx="8075240" cy="43490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104130" y="3244334"/>
            <a:ext cx="2935740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Source</a:t>
            </a:r>
            <a:r>
              <a:rPr lang="en-GB" dirty="0"/>
              <a:t>: PESA 2013 Table 9.15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3174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UK govt ‘housing and communities’ expenditure </a:t>
            </a:r>
            <a:r>
              <a:rPr lang="en-GB" sz="3600" dirty="0" smtClean="0"/>
              <a:t> by nation: 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dirty="0" smtClean="0"/>
              <a:t>Much higher spending per head in NI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dirty="0" smtClean="0"/>
              <a:t>Cuts varied: Under the Coalition,  2009/10-2011/12, spending per head changed: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/>
              <a:t>-45</a:t>
            </a:r>
            <a:r>
              <a:rPr lang="en-GB" sz="2400" dirty="0"/>
              <a:t>% </a:t>
            </a:r>
            <a:r>
              <a:rPr lang="en-GB" sz="2400" dirty="0" smtClean="0"/>
              <a:t>England</a:t>
            </a:r>
          </a:p>
          <a:p>
            <a:pPr marL="342900" lvl="1" indent="-342900">
              <a:buFontTx/>
              <a:buChar char="-"/>
            </a:pPr>
            <a:r>
              <a:rPr lang="en-GB" sz="2400" dirty="0"/>
              <a:t>-</a:t>
            </a:r>
            <a:r>
              <a:rPr lang="en-GB" sz="2400" dirty="0" smtClean="0"/>
              <a:t>14</a:t>
            </a:r>
            <a:r>
              <a:rPr lang="en-GB" sz="2400" dirty="0"/>
              <a:t>% in </a:t>
            </a:r>
            <a:r>
              <a:rPr lang="en-GB" sz="2400" dirty="0" smtClean="0"/>
              <a:t>Scotland</a:t>
            </a:r>
          </a:p>
          <a:p>
            <a:pPr marL="342900" lvl="1" indent="-342900">
              <a:buFontTx/>
              <a:buChar char="-"/>
            </a:pPr>
            <a:r>
              <a:rPr lang="en-GB" sz="2400" dirty="0"/>
              <a:t>-</a:t>
            </a:r>
            <a:r>
              <a:rPr lang="en-GB" sz="2400" dirty="0" smtClean="0"/>
              <a:t>15</a:t>
            </a:r>
            <a:r>
              <a:rPr lang="en-GB" sz="2400" dirty="0"/>
              <a:t>% in Northern </a:t>
            </a:r>
            <a:r>
              <a:rPr lang="en-GB" sz="2400" dirty="0" smtClean="0"/>
              <a:t>Ireland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/>
              <a:t>+8</a:t>
            </a:r>
            <a:r>
              <a:rPr lang="en-GB" sz="2400" dirty="0"/>
              <a:t>% </a:t>
            </a:r>
            <a:r>
              <a:rPr lang="en-GB" sz="2400" dirty="0" smtClean="0"/>
              <a:t>Wales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dirty="0" smtClean="0"/>
              <a:t>Spending per head rose </a:t>
            </a:r>
            <a:r>
              <a:rPr lang="en-GB" sz="2400" dirty="0"/>
              <a:t>slightly in the second year of Coalition government 2010/11-2011/12 in all nations except England</a:t>
            </a:r>
            <a:endParaRPr lang="en-GB" sz="2400" dirty="0" smtClean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6526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dirty="0"/>
              <a:t>‘Housing and community amenities’ expenditure in the regions of </a:t>
            </a:r>
            <a:r>
              <a:rPr lang="en-GB" sz="2800" dirty="0" smtClean="0"/>
              <a:t>England, </a:t>
            </a:r>
            <a:r>
              <a:rPr lang="en-GB" sz="2800" dirty="0"/>
              <a:t>2007/08-2011/12, gross terms, £ per head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dirty="0" smtClean="0"/>
              <a:t>Source</a:t>
            </a:r>
            <a:r>
              <a:rPr lang="en-GB" sz="2400" dirty="0"/>
              <a:t>: PESA 2013 Table 9.10</a:t>
            </a:r>
            <a:endParaRPr lang="en-GB" sz="2400" dirty="0" smtClean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24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125977154"/>
              </p:ext>
            </p:extLst>
          </p:nvPr>
        </p:nvGraphicFramePr>
        <p:xfrm>
          <a:off x="467544" y="1628800"/>
          <a:ext cx="7632848" cy="4663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752697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UK govt ‘housing and communities’ expenditure </a:t>
            </a:r>
            <a:r>
              <a:rPr lang="en-GB" sz="3600" dirty="0" smtClean="0"/>
              <a:t> by region: 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dirty="0" smtClean="0"/>
              <a:t>Much higher spending per head in London; somewhat </a:t>
            </a:r>
            <a:r>
              <a:rPr lang="en-GB" sz="2400" dirty="0" smtClean="0"/>
              <a:t>higher in </a:t>
            </a:r>
            <a:r>
              <a:rPr lang="en-GB" sz="2400" dirty="0" smtClean="0"/>
              <a:t>NE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dirty="0" smtClean="0"/>
              <a:t>Cuts varied: Under the Coalition,  2009/10-2011/12, spending per head changed: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/>
              <a:t>-60</a:t>
            </a:r>
            <a:r>
              <a:rPr lang="en-GB" sz="2400" dirty="0"/>
              <a:t>% </a:t>
            </a:r>
            <a:r>
              <a:rPr lang="en-GB" sz="2400" dirty="0" smtClean="0"/>
              <a:t>East</a:t>
            </a:r>
          </a:p>
          <a:p>
            <a:pPr marL="342900" lvl="1" indent="-342900">
              <a:buFontTx/>
              <a:buChar char="-"/>
            </a:pPr>
            <a:r>
              <a:rPr lang="en-GB" sz="2400" dirty="0" smtClean="0"/>
              <a:t>-51</a:t>
            </a:r>
            <a:r>
              <a:rPr lang="en-GB" sz="2400" dirty="0"/>
              <a:t>% </a:t>
            </a:r>
            <a:r>
              <a:rPr lang="en-GB" sz="2400" dirty="0" smtClean="0"/>
              <a:t>South West, South East</a:t>
            </a:r>
          </a:p>
          <a:p>
            <a:pPr marL="342900" lvl="1" indent="-342900">
              <a:buFontTx/>
              <a:buChar char="-"/>
            </a:pPr>
            <a:r>
              <a:rPr lang="en-GB" sz="2400" dirty="0"/>
              <a:t>-</a:t>
            </a:r>
            <a:r>
              <a:rPr lang="en-GB" sz="2400" dirty="0" smtClean="0"/>
              <a:t>48</a:t>
            </a:r>
            <a:r>
              <a:rPr lang="en-GB" sz="2400" dirty="0"/>
              <a:t>% </a:t>
            </a:r>
            <a:r>
              <a:rPr lang="en-GB" sz="2400" dirty="0" smtClean="0"/>
              <a:t>London 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62068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en-GB" sz="3600" dirty="0"/>
              <a:t>UK govt </a:t>
            </a:r>
            <a:r>
              <a:rPr lang="en-GB" sz="3600" dirty="0" smtClean="0"/>
              <a:t>‘housing devt’ expenditure (part of ‘housing </a:t>
            </a:r>
            <a:r>
              <a:rPr lang="en-GB" sz="3600" dirty="0"/>
              <a:t>and communities’ </a:t>
            </a:r>
            <a:r>
              <a:rPr lang="en-GB" sz="3600" dirty="0" smtClean="0"/>
              <a:t>expenditure), </a:t>
            </a:r>
            <a:r>
              <a:rPr lang="en-GB" sz="3200" dirty="0"/>
              <a:t>2007/08-2011/12, gross terms, £m</a:t>
            </a:r>
            <a:r>
              <a:rPr lang="en-US" sz="3200" dirty="0"/>
              <a:t/>
            </a:r>
            <a:br>
              <a:rPr lang="en-US" sz="3200" dirty="0"/>
            </a:b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26</a:t>
            </a:fld>
            <a:endParaRPr lang="en-GB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28082903"/>
              </p:ext>
            </p:extLst>
          </p:nvPr>
        </p:nvGraphicFramePr>
        <p:xfrm>
          <a:off x="899592" y="1556792"/>
          <a:ext cx="7200800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104130" y="3244334"/>
            <a:ext cx="293574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Source</a:t>
            </a:r>
            <a:r>
              <a:rPr lang="en-GB" dirty="0"/>
              <a:t>: PESA 2013 Table 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8041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UK govt ‘housing </a:t>
            </a:r>
            <a:r>
              <a:rPr lang="en-GB" sz="3600" dirty="0" smtClean="0"/>
              <a:t>devt’ expenditure: Summary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 sz="2400" dirty="0" smtClean="0"/>
              <a:t>Peaked in 2009/10</a:t>
            </a:r>
          </a:p>
          <a:p>
            <a:pPr marL="0" lvl="1" indent="0">
              <a:buNone/>
            </a:pPr>
            <a:r>
              <a:rPr lang="en-GB" sz="2400" u="sng" dirty="0" smtClean="0"/>
              <a:t>Fell</a:t>
            </a:r>
            <a:r>
              <a:rPr lang="en-GB" sz="2400" dirty="0" smtClean="0"/>
              <a:t> 44% to 2012/13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i="1" dirty="0" smtClean="0"/>
              <a:t>Changes for UK housing devt in </a:t>
            </a:r>
            <a:r>
              <a:rPr lang="en-GB" sz="2400" i="1" dirty="0"/>
              <a:t>gross terms closely </a:t>
            </a:r>
            <a:r>
              <a:rPr lang="en-GB" sz="2400" i="1" dirty="0" smtClean="0"/>
              <a:t>match </a:t>
            </a:r>
            <a:r>
              <a:rPr lang="en-GB" sz="2400" i="1" dirty="0"/>
              <a:t>the extent of reduction seen for DCLG Capital Departmental Expenditure Limits for England in real terms over the same period </a:t>
            </a:r>
            <a:endParaRPr lang="en-GB" sz="2400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67982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UK govt </a:t>
            </a:r>
            <a:r>
              <a:rPr lang="en-GB" sz="3600" dirty="0" smtClean="0"/>
              <a:t>‘Social </a:t>
            </a:r>
            <a:r>
              <a:rPr lang="en-GB" sz="3600" dirty="0"/>
              <a:t>protection: Housing’ expenditure, </a:t>
            </a:r>
            <a:r>
              <a:rPr lang="en-GB" sz="3600" dirty="0" smtClean="0"/>
              <a:t>2007/08-2011/12</a:t>
            </a:r>
            <a:r>
              <a:rPr lang="en-GB" sz="3600" dirty="0"/>
              <a:t>, gross terms, £</a:t>
            </a:r>
            <a:r>
              <a:rPr lang="en-GB" sz="3600" dirty="0" smtClean="0"/>
              <a:t>m</a:t>
            </a:r>
            <a:endParaRPr lang="en-GB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28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8379354"/>
              </p:ext>
            </p:extLst>
          </p:nvPr>
        </p:nvGraphicFramePr>
        <p:xfrm>
          <a:off x="467544" y="1556793"/>
          <a:ext cx="7704856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ectangle 5"/>
          <p:cNvSpPr/>
          <p:nvPr/>
        </p:nvSpPr>
        <p:spPr>
          <a:xfrm>
            <a:off x="3104130" y="3244334"/>
            <a:ext cx="2935740" cy="31393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Source</a:t>
            </a:r>
            <a:r>
              <a:rPr lang="en-GB" dirty="0"/>
              <a:t>: PESA 2013 Table 10.1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100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/>
              <a:t>UK govt </a:t>
            </a:r>
            <a:r>
              <a:rPr lang="en-GB" sz="3600" dirty="0" smtClean="0"/>
              <a:t>‘social protection: housing’ expenditure: Summary 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4006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buNone/>
            </a:pPr>
            <a:r>
              <a:rPr lang="en-GB" sz="2400" dirty="0"/>
              <a:t>Unlike </a:t>
            </a:r>
            <a:r>
              <a:rPr lang="en-GB" sz="2400" u="sng" dirty="0"/>
              <a:t>all </a:t>
            </a:r>
            <a:r>
              <a:rPr lang="en-GB" sz="2400" dirty="0"/>
              <a:t>previous forms of housing expenditure, social protection: housing </a:t>
            </a:r>
            <a:r>
              <a:rPr lang="en-GB" sz="2400" dirty="0" smtClean="0"/>
              <a:t>rose </a:t>
            </a:r>
            <a:r>
              <a:rPr lang="en-GB" sz="2400" dirty="0"/>
              <a:t>under the Labour government and </a:t>
            </a:r>
            <a:r>
              <a:rPr lang="en-GB" sz="2400" u="sng" dirty="0"/>
              <a:t>continued to rise under the </a:t>
            </a:r>
            <a:r>
              <a:rPr lang="en-GB" sz="2400" u="sng" dirty="0" smtClean="0"/>
              <a:t>Coalition</a:t>
            </a:r>
          </a:p>
          <a:p>
            <a:pPr marL="0" lvl="1" indent="0">
              <a:buNone/>
            </a:pPr>
            <a:endParaRPr lang="en-GB" sz="2400" dirty="0" smtClean="0"/>
          </a:p>
          <a:p>
            <a:pPr marL="0" lvl="1" indent="0">
              <a:buNone/>
            </a:pPr>
            <a:r>
              <a:rPr lang="en-GB" sz="2400" dirty="0" smtClean="0"/>
              <a:t>Gross spending </a:t>
            </a:r>
            <a:r>
              <a:rPr lang="en-GB" sz="2400" u="sng" dirty="0" smtClean="0"/>
              <a:t>increase</a:t>
            </a:r>
            <a:r>
              <a:rPr lang="en-GB" sz="2400" dirty="0" smtClean="0"/>
              <a:t> 2009/10-2011/12: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 +£3.0bn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+</a:t>
            </a:r>
            <a:r>
              <a:rPr lang="en-GB" sz="2400" dirty="0" smtClean="0"/>
              <a:t>13%</a:t>
            </a:r>
          </a:p>
          <a:p>
            <a:pPr marL="0" lvl="1" indent="0">
              <a:buNone/>
            </a:pPr>
            <a:endParaRPr lang="en-GB" sz="2400" dirty="0"/>
          </a:p>
          <a:p>
            <a:pPr marL="0" lvl="1" indent="0">
              <a:buNone/>
            </a:pPr>
            <a:r>
              <a:rPr lang="en-GB" sz="2400" dirty="0"/>
              <a:t>Unlike all previous forms of housing expenditure</a:t>
            </a:r>
            <a:r>
              <a:rPr lang="en-GB" sz="2400" dirty="0" smtClean="0"/>
              <a:t>, change was </a:t>
            </a:r>
            <a:r>
              <a:rPr lang="en-GB" sz="2400" u="sng" dirty="0" smtClean="0"/>
              <a:t>similar</a:t>
            </a:r>
            <a:r>
              <a:rPr lang="en-GB" sz="2400" dirty="0" smtClean="0"/>
              <a:t> in the nations of the UK: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+13% England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+13% Wales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 smtClean="0"/>
              <a:t>+12% Scotland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sz="2400" dirty="0"/>
              <a:t>+</a:t>
            </a:r>
            <a:r>
              <a:rPr lang="en-GB" sz="2400" dirty="0" smtClean="0"/>
              <a:t>15</a:t>
            </a:r>
            <a:r>
              <a:rPr lang="en-GB" sz="2400" dirty="0"/>
              <a:t>% </a:t>
            </a:r>
            <a:r>
              <a:rPr lang="en-GB" sz="2400" dirty="0" smtClean="0"/>
              <a:t>Northern Ireland</a:t>
            </a:r>
            <a:r>
              <a:rPr lang="en-GB" sz="2400" dirty="0"/>
              <a:t> </a:t>
            </a:r>
            <a:endParaRPr lang="en-GB" sz="2400" dirty="0" smtClean="0"/>
          </a:p>
          <a:p>
            <a:pPr marL="0" lvl="1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4431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C</a:t>
            </a:r>
            <a:r>
              <a:rPr lang="en-GB" sz="3200" dirty="0" smtClean="0"/>
              <a:t>ontents of paper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GB" sz="2200" dirty="0" smtClean="0"/>
              <a:t>Introduction: Context and inheritance</a:t>
            </a:r>
            <a:endParaRPr lang="en-US" sz="2200" dirty="0"/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/>
              <a:t>Broad </a:t>
            </a:r>
            <a:r>
              <a:rPr lang="en-GB" sz="2200" dirty="0"/>
              <a:t>policy goals 2010- </a:t>
            </a:r>
            <a:endParaRPr lang="en-US" sz="2200" dirty="0"/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/>
              <a:t>Actual </a:t>
            </a:r>
            <a:r>
              <a:rPr lang="en-GB" sz="2200" dirty="0"/>
              <a:t>policies 2010- </a:t>
            </a:r>
            <a:endParaRPr lang="en-US" sz="2200" dirty="0"/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/>
              <a:t>Resources </a:t>
            </a:r>
            <a:r>
              <a:rPr lang="en-GB" sz="2200" dirty="0"/>
              <a:t>expended 2010- </a:t>
            </a:r>
            <a:endParaRPr lang="en-GB" sz="2200" dirty="0" smtClean="0"/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/>
              <a:t>Outputs </a:t>
            </a:r>
            <a:r>
              <a:rPr lang="en-GB" sz="2200" dirty="0"/>
              <a:t>and outcomes achieved </a:t>
            </a:r>
            <a:r>
              <a:rPr lang="en-GB" sz="2200" dirty="0" smtClean="0"/>
              <a:t>2010- (data to date)</a:t>
            </a:r>
            <a:endParaRPr lang="en-GB" sz="2200" dirty="0" smtClean="0"/>
          </a:p>
          <a:p>
            <a:pPr marL="514350" indent="-514350">
              <a:buFont typeface="+mj-lt"/>
              <a:buAutoNum type="arabicParenR"/>
            </a:pPr>
            <a:r>
              <a:rPr lang="en-GB" sz="2200" dirty="0" smtClean="0"/>
              <a:t>Summary</a:t>
            </a:r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15947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Final </a:t>
            </a:r>
            <a:r>
              <a:rPr lang="en-GB" sz="3200" dirty="0" smtClean="0"/>
              <a:t>summary on money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lvl="1" indent="0">
              <a:buNone/>
            </a:pPr>
            <a:r>
              <a:rPr lang="en-GB" sz="2200" dirty="0"/>
              <a:t>2009/10-2011/12:</a:t>
            </a:r>
          </a:p>
          <a:p>
            <a:pPr marL="0" lvl="1" indent="0">
              <a:buNone/>
            </a:pPr>
            <a:r>
              <a:rPr lang="en-GB" sz="2200" dirty="0" smtClean="0"/>
              <a:t>+</a:t>
            </a:r>
            <a:r>
              <a:rPr lang="en-GB" sz="2200" dirty="0"/>
              <a:t>£</a:t>
            </a:r>
            <a:r>
              <a:rPr lang="en-GB" sz="2200" dirty="0" smtClean="0"/>
              <a:t>3bn (gross) </a:t>
            </a:r>
            <a:r>
              <a:rPr lang="en-GB" sz="2200" dirty="0"/>
              <a:t>increase in ‘social protection: housing’</a:t>
            </a:r>
          </a:p>
          <a:p>
            <a:pPr marL="0" lvl="1" indent="0">
              <a:buNone/>
            </a:pPr>
            <a:r>
              <a:rPr lang="en-GB" sz="2200" dirty="0"/>
              <a:t>&lt;£6.7bn (real) </a:t>
            </a:r>
            <a:r>
              <a:rPr lang="en-GB" sz="2200" u="sng" dirty="0"/>
              <a:t>reduction</a:t>
            </a:r>
            <a:r>
              <a:rPr lang="en-GB" sz="2200" dirty="0"/>
              <a:t> in ‘housing and community amenities’ </a:t>
            </a:r>
          </a:p>
          <a:p>
            <a:pPr marL="0" lvl="1" indent="0">
              <a:buNone/>
            </a:pPr>
            <a:r>
              <a:rPr lang="en-GB" sz="2200" dirty="0"/>
              <a:t>&lt;£4.7bn (gross) </a:t>
            </a:r>
            <a:r>
              <a:rPr lang="en-GB" sz="2200" u="sng" dirty="0"/>
              <a:t>reductio</a:t>
            </a:r>
            <a:r>
              <a:rPr lang="en-GB" sz="2200" dirty="0"/>
              <a:t>n in ‘housing development’ </a:t>
            </a:r>
          </a:p>
          <a:p>
            <a:pPr marL="0" lvl="1" indent="0">
              <a:buNone/>
            </a:pPr>
            <a:endParaRPr lang="en-GB" sz="2200" dirty="0" smtClean="0"/>
          </a:p>
          <a:p>
            <a:pPr marL="0" lvl="1" indent="0">
              <a:buNone/>
            </a:pPr>
            <a:r>
              <a:rPr lang="en-GB" sz="2200" dirty="0" smtClean="0"/>
              <a:t>Did housing </a:t>
            </a:r>
            <a:r>
              <a:rPr lang="en-GB" sz="2200" i="1" dirty="0" smtClean="0"/>
              <a:t>“take </a:t>
            </a:r>
            <a:r>
              <a:rPr lang="en-GB" sz="2200" i="1" dirty="0"/>
              <a:t>its share of the </a:t>
            </a:r>
            <a:r>
              <a:rPr lang="en-GB" sz="2200" i="1" dirty="0" smtClean="0"/>
              <a:t>burden”</a:t>
            </a:r>
            <a:r>
              <a:rPr lang="en-GB" sz="2200" dirty="0" smtClean="0"/>
              <a:t> </a:t>
            </a:r>
            <a:r>
              <a:rPr lang="en-GB" sz="2200" dirty="0"/>
              <a:t>(Shapps 2010b npn</a:t>
            </a:r>
            <a:r>
              <a:rPr lang="en-GB" sz="2200" dirty="0" smtClean="0"/>
              <a:t>)?</a:t>
            </a:r>
            <a:endParaRPr lang="en-GB" sz="2200" dirty="0"/>
          </a:p>
          <a:p>
            <a:r>
              <a:rPr lang="en-GB" sz="2200" dirty="0" smtClean="0"/>
              <a:t>In England, DCLG and ‘housing and community amenities’ spending took </a:t>
            </a:r>
            <a:r>
              <a:rPr lang="en-GB" sz="2200" u="sng" dirty="0" smtClean="0"/>
              <a:t>more than </a:t>
            </a:r>
            <a:r>
              <a:rPr lang="en-GB" sz="2200" dirty="0" smtClean="0"/>
              <a:t>share. Big difference between England and other nations</a:t>
            </a:r>
          </a:p>
          <a:p>
            <a:r>
              <a:rPr lang="en-GB" sz="2200" dirty="0" smtClean="0"/>
              <a:t>‘Social support: housing’ did </a:t>
            </a:r>
            <a:r>
              <a:rPr lang="en-GB" sz="2200" u="sng" dirty="0" smtClean="0"/>
              <a:t>not</a:t>
            </a:r>
            <a:r>
              <a:rPr lang="en-GB" sz="2200" dirty="0" smtClean="0"/>
              <a:t> take its share</a:t>
            </a:r>
          </a:p>
          <a:p>
            <a:r>
              <a:rPr lang="en-GB" sz="2200" dirty="0" smtClean="0"/>
              <a:t>Result has been a switch in mix between ‘housing and community amenities’ (inc new devt) and ‘social support: housing’:</a:t>
            </a:r>
          </a:p>
          <a:p>
            <a:pPr lvl="1"/>
            <a:r>
              <a:rPr lang="en-GB" sz="1800" dirty="0" smtClean="0"/>
              <a:t>Social support housing 58% -&gt; 72%, housing devt 28%-&gt;18%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03487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5</a:t>
            </a:r>
            <a:r>
              <a:rPr lang="en-GB" sz="3200" dirty="0"/>
              <a:t>) </a:t>
            </a:r>
            <a:r>
              <a:rPr lang="en-GB" sz="3200" dirty="0" smtClean="0"/>
              <a:t>Outputs  </a:t>
            </a:r>
            <a:r>
              <a:rPr lang="en-GB" sz="3200" dirty="0"/>
              <a:t/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dirty="0"/>
              <a:t>Comparing  baseline - </a:t>
            </a:r>
            <a:r>
              <a:rPr lang="en-GB" sz="2000" dirty="0" smtClean="0"/>
              <a:t>2010/11- (</a:t>
            </a:r>
            <a:r>
              <a:rPr lang="en-GB" sz="2000" dirty="0"/>
              <a:t>depending on policy start date</a:t>
            </a:r>
            <a:r>
              <a:rPr lang="en-GB" sz="2000" dirty="0" smtClean="0"/>
              <a:t>), with most </a:t>
            </a:r>
            <a:r>
              <a:rPr lang="en-GB" sz="2000" dirty="0"/>
              <a:t>recent – 2012/13 and 2013/14 in some cases ie 1-3 </a:t>
            </a:r>
            <a:r>
              <a:rPr lang="en-GB" sz="2000" dirty="0" smtClean="0"/>
              <a:t>years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200" dirty="0" smtClean="0"/>
              <a:t>Eg For Policy 1. Increasing </a:t>
            </a:r>
            <a:r>
              <a:rPr lang="en-GB" sz="2200" dirty="0"/>
              <a:t>the number of general needs homes </a:t>
            </a:r>
            <a:r>
              <a:rPr lang="en-GB" sz="2200" dirty="0" smtClean="0"/>
              <a:t>available – </a:t>
            </a:r>
            <a:r>
              <a:rPr lang="en-GB" sz="2200" dirty="0" smtClean="0"/>
              <a:t>Potential indicators: a</a:t>
            </a:r>
            <a:r>
              <a:rPr lang="en-GB" sz="2200" dirty="0" smtClean="0"/>
              <a:t>) </a:t>
            </a:r>
            <a:r>
              <a:rPr lang="en-GB" sz="2000" i="1" dirty="0" smtClean="0"/>
              <a:t>New housing completions; b) net </a:t>
            </a:r>
            <a:r>
              <a:rPr lang="en-GB" sz="2000" i="1" dirty="0"/>
              <a:t>increase in total </a:t>
            </a:r>
            <a:r>
              <a:rPr lang="en-GB" sz="2000" i="1" dirty="0" smtClean="0"/>
              <a:t>stock; c) public subsidy per additional </a:t>
            </a:r>
            <a:r>
              <a:rPr lang="en-GB" sz="2000" i="1" dirty="0" smtClean="0"/>
              <a:t>affordable </a:t>
            </a:r>
            <a:r>
              <a:rPr lang="en-GB" sz="2000" i="1" dirty="0" smtClean="0"/>
              <a:t>unit </a:t>
            </a:r>
          </a:p>
          <a:p>
            <a:pPr marL="0" indent="0">
              <a:buNone/>
            </a:pPr>
            <a:endParaRPr lang="en-GB" sz="2000" i="1" dirty="0" smtClean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dirty="0" smtClean="0"/>
              <a:t>2.Improving </a:t>
            </a:r>
            <a:r>
              <a:rPr lang="en-GB" sz="2200" dirty="0"/>
              <a:t>the rented </a:t>
            </a:r>
            <a:r>
              <a:rPr lang="en-GB" sz="2200" dirty="0" smtClean="0"/>
              <a:t>sector – </a:t>
            </a:r>
            <a:r>
              <a:rPr lang="en-GB" sz="2200" dirty="0" smtClean="0"/>
              <a:t>Potential indicators: a</a:t>
            </a:r>
            <a:r>
              <a:rPr lang="en-GB" sz="2200" dirty="0" smtClean="0"/>
              <a:t>) </a:t>
            </a:r>
            <a:r>
              <a:rPr lang="en-GB" sz="2000" i="1" dirty="0" smtClean="0"/>
              <a:t>Change in </a:t>
            </a:r>
            <a:r>
              <a:rPr lang="en-GB" sz="2000" i="1" dirty="0" smtClean="0"/>
              <a:t>number/proportion </a:t>
            </a:r>
            <a:r>
              <a:rPr lang="en-GB" sz="2000" i="1" dirty="0" smtClean="0"/>
              <a:t>of rented homes meeting the Decent Homes Standard; b</a:t>
            </a:r>
            <a:r>
              <a:rPr lang="en-GB" sz="2000" i="1" dirty="0" smtClean="0"/>
              <a:t>) Reduction in registered disputes between landlords and tenants; c) Increase in tenant satisfaction…</a:t>
            </a:r>
            <a:endParaRPr lang="en-US" sz="2000" i="1" dirty="0"/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GB" sz="2200" dirty="0" smtClean="0"/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84620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Eg Aim 1a): UK </a:t>
            </a:r>
            <a:r>
              <a:rPr lang="en-GB" sz="3600" dirty="0"/>
              <a:t>housing completions, all </a:t>
            </a:r>
            <a:r>
              <a:rPr lang="en-GB" sz="3600" dirty="0" smtClean="0"/>
              <a:t>tenures: </a:t>
            </a:r>
            <a:r>
              <a:rPr lang="en-GB" sz="3600" dirty="0"/>
              <a:t>Q2 </a:t>
            </a:r>
            <a:r>
              <a:rPr lang="en-GB" sz="3600" dirty="0" smtClean="0"/>
              <a:t>2010-Q1 2013: Increased number of homes -but no rise in </a:t>
            </a:r>
            <a:r>
              <a:rPr lang="en-GB" sz="3600" u="sng" dirty="0" smtClean="0"/>
              <a:t>rate</a:t>
            </a:r>
            <a:r>
              <a:rPr lang="en-GB" sz="3600" dirty="0" smtClean="0"/>
              <a:t> of completion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32</a:t>
            </a:fld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41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85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Outputs: Who (if anyone) gained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Need to add in assessment of impact on equity</a:t>
            </a:r>
          </a:p>
          <a:p>
            <a:pPr marL="0" indent="0">
              <a:buNone/>
            </a:pPr>
            <a:r>
              <a:rPr lang="en-GB" sz="2200" dirty="0" smtClean="0"/>
              <a:t>Usually absent in housing studies – hard to get data on housing cost/affordability/quality/disadvantage split by income on inequalities in these measures</a:t>
            </a:r>
          </a:p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200" dirty="0" smtClean="0"/>
              <a:t>Eg 1. For </a:t>
            </a:r>
            <a:r>
              <a:rPr lang="en-GB" sz="2200" i="1" dirty="0" smtClean="0"/>
              <a:t>Policies </a:t>
            </a:r>
            <a:r>
              <a:rPr lang="en-GB" sz="2200" i="1" dirty="0"/>
              <a:t>to increase the number of general needs homes </a:t>
            </a:r>
            <a:r>
              <a:rPr lang="en-GB" sz="2200" i="1" dirty="0" smtClean="0"/>
              <a:t>available, </a:t>
            </a:r>
            <a:r>
              <a:rPr lang="en-GB" sz="2200" dirty="0" smtClean="0"/>
              <a:t>potential indicators =</a:t>
            </a:r>
          </a:p>
          <a:p>
            <a:r>
              <a:rPr lang="en-GB" sz="2200" dirty="0" smtClean="0"/>
              <a:t>Net impact on size, percentage of affordable housing stock (proxy for supply to poorer)</a:t>
            </a:r>
          </a:p>
          <a:p>
            <a:r>
              <a:rPr lang="en-GB" sz="2200" dirty="0" smtClean="0"/>
              <a:t>Net impact on ‘housing need’ – harder to assess; can state not great</a:t>
            </a:r>
          </a:p>
          <a:p>
            <a:r>
              <a:rPr lang="en-GB" sz="2200" dirty="0" smtClean="0"/>
              <a:t>Net impact on ‘housing cost induced poverty’ - negligible</a:t>
            </a:r>
          </a:p>
          <a:p>
            <a:pPr marL="0" indent="0">
              <a:buNone/>
            </a:pP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2840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6) </a:t>
            </a:r>
            <a:r>
              <a:rPr lang="en-GB" sz="3200" dirty="0" smtClean="0"/>
              <a:t>Summary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2200" dirty="0" smtClean="0"/>
          </a:p>
          <a:p>
            <a:pPr marL="0" indent="0">
              <a:buNone/>
            </a:pPr>
            <a:r>
              <a:rPr lang="en-GB" sz="2400" dirty="0" smtClean="0"/>
              <a:t>Follow the money</a:t>
            </a:r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3852125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References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2400" dirty="0" smtClean="0"/>
              <a:t>HM </a:t>
            </a:r>
            <a:r>
              <a:rPr lang="en-GB" sz="2400" dirty="0"/>
              <a:t>Government </a:t>
            </a:r>
            <a:r>
              <a:rPr lang="en-GB" sz="2400" dirty="0" smtClean="0"/>
              <a:t>(2011) </a:t>
            </a:r>
            <a:r>
              <a:rPr lang="en-GB" sz="2400" i="1" dirty="0" smtClean="0"/>
              <a:t>Laying the Foundations: A housing strategy for England </a:t>
            </a:r>
            <a:r>
              <a:rPr lang="en-GB" sz="2400" dirty="0" smtClean="0"/>
              <a:t>London: Stationery Office</a:t>
            </a:r>
          </a:p>
          <a:p>
            <a:pPr marL="0" indent="0">
              <a:buNone/>
            </a:pPr>
            <a:r>
              <a:rPr lang="en-GB" sz="2400" dirty="0"/>
              <a:t>HM Government (2010) </a:t>
            </a:r>
            <a:r>
              <a:rPr lang="en-GB" sz="2400" i="1" dirty="0"/>
              <a:t>The Coalition: our programme for government</a:t>
            </a:r>
            <a:r>
              <a:rPr lang="en-GB" sz="2400" dirty="0"/>
              <a:t> (‘The </a:t>
            </a:r>
            <a:r>
              <a:rPr lang="en-GB" sz="2400" dirty="0" smtClean="0"/>
              <a:t>Coalition </a:t>
            </a:r>
            <a:r>
              <a:rPr lang="en-GB" sz="2400" dirty="0"/>
              <a:t>agreement’) London: HM Government</a:t>
            </a:r>
            <a:endParaRPr lang="en-US" sz="2400" dirty="0"/>
          </a:p>
          <a:p>
            <a:pPr marL="0" indent="0">
              <a:buNone/>
            </a:pPr>
            <a:r>
              <a:rPr lang="en-GB" sz="2400" dirty="0"/>
              <a:t>HM Treasury (2013) </a:t>
            </a:r>
            <a:r>
              <a:rPr lang="en-GB" sz="2400" i="1" dirty="0"/>
              <a:t>Public expenditure: Statistical analyses</a:t>
            </a:r>
            <a:r>
              <a:rPr lang="en-GB" sz="2400" dirty="0"/>
              <a:t> </a:t>
            </a:r>
            <a:r>
              <a:rPr lang="en-GB" sz="2400" dirty="0" smtClean="0"/>
              <a:t>(‘PESA’) 2013 </a:t>
            </a:r>
            <a:r>
              <a:rPr lang="en-GB" sz="2400" dirty="0"/>
              <a:t>July 2013 Cmd 8663 London: HM </a:t>
            </a:r>
            <a:r>
              <a:rPr lang="en-GB" sz="2400" dirty="0" smtClean="0"/>
              <a:t>Treasury</a:t>
            </a:r>
          </a:p>
          <a:p>
            <a:pPr marL="0" indent="0">
              <a:buNone/>
            </a:pPr>
            <a:r>
              <a:rPr lang="en-GB" sz="2400" dirty="0" smtClean="0"/>
              <a:t>Pickles</a:t>
            </a:r>
            <a:r>
              <a:rPr lang="en-GB" sz="2400" dirty="0"/>
              <a:t>, E (2011a) Speech to the </a:t>
            </a:r>
            <a:r>
              <a:rPr lang="en-US" sz="2400" dirty="0"/>
              <a:t>Home Builders Federation ‘One year on' conference, Home Builders’ Federation, Savoy Place, London, 31</a:t>
            </a:r>
            <a:r>
              <a:rPr lang="en-US" sz="2400" baseline="30000" dirty="0"/>
              <a:t>st</a:t>
            </a:r>
            <a:r>
              <a:rPr lang="en-US" sz="2400" dirty="0"/>
              <a:t> October</a:t>
            </a:r>
          </a:p>
          <a:p>
            <a:pPr marL="0" indent="0">
              <a:buNone/>
            </a:pPr>
            <a:r>
              <a:rPr lang="en-US" sz="2400" dirty="0" smtClean="0"/>
              <a:t>Shapps</a:t>
            </a:r>
            <a:r>
              <a:rPr lang="en-US" sz="2400" dirty="0"/>
              <a:t>, G (2010b) Speech </a:t>
            </a:r>
            <a:r>
              <a:rPr lang="en-US" sz="2400" dirty="0" smtClean="0"/>
              <a:t>to the </a:t>
            </a:r>
            <a:r>
              <a:rPr lang="en-US" sz="2400" dirty="0"/>
              <a:t>National Housing Federation annual conference 2010, Birmingham, 22</a:t>
            </a:r>
            <a:r>
              <a:rPr lang="en-US" sz="2400" baseline="30000" dirty="0"/>
              <a:t>nd</a:t>
            </a:r>
            <a:r>
              <a:rPr lang="en-US" sz="2400" dirty="0"/>
              <a:t> September </a:t>
            </a:r>
            <a:endParaRPr lang="en-US" sz="2400" dirty="0" smtClean="0"/>
          </a:p>
          <a:p>
            <a:pPr marL="0" indent="0">
              <a:buNone/>
            </a:pPr>
            <a:r>
              <a:rPr lang="en-GB" sz="2400" dirty="0" smtClean="0"/>
              <a:t>Shapps</a:t>
            </a:r>
            <a:r>
              <a:rPr lang="en-GB" sz="2400" dirty="0"/>
              <a:t>, G (2011c) Speech to ‘No second night out’ </a:t>
            </a:r>
            <a:r>
              <a:rPr lang="en-GB" sz="2400" dirty="0" smtClean="0"/>
              <a:t>Homeless Link </a:t>
            </a:r>
            <a:r>
              <a:rPr lang="en-GB" sz="2400" dirty="0"/>
              <a:t>conference 12</a:t>
            </a:r>
            <a:r>
              <a:rPr lang="en-GB" sz="2400" baseline="30000" dirty="0"/>
              <a:t>th</a:t>
            </a:r>
            <a:r>
              <a:rPr lang="en-GB" sz="2400" dirty="0"/>
              <a:t> October </a:t>
            </a:r>
            <a:endParaRPr lang="en-GB" sz="2400" dirty="0" smtClean="0"/>
          </a:p>
          <a:p>
            <a:pPr marL="0" indent="0">
              <a:buNone/>
            </a:pPr>
            <a:r>
              <a:rPr lang="en-GB" sz="2400" dirty="0"/>
              <a:t>Whitehead, C and Williams, P (2011) ‘Causes and consequences? Exploring the shape and direction of the housing system in the UK post the financial crisis’ </a:t>
            </a:r>
            <a:r>
              <a:rPr lang="en-GB" sz="2400" i="1" dirty="0"/>
              <a:t>Housing Studies </a:t>
            </a:r>
            <a:r>
              <a:rPr lang="en-GB" sz="2400" dirty="0"/>
              <a:t>26(7-8), </a:t>
            </a:r>
            <a:r>
              <a:rPr lang="en-GB" sz="2400" dirty="0" smtClean="0"/>
              <a:t>pp1157-1169???</a:t>
            </a:r>
            <a:endParaRPr lang="en-GB" sz="2400" dirty="0"/>
          </a:p>
          <a:p>
            <a:pPr marL="0" indent="0">
              <a:buNone/>
            </a:pPr>
            <a:endParaRPr lang="en-GB" sz="2400" dirty="0"/>
          </a:p>
          <a:p>
            <a:endParaRPr lang="en-GB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076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1) Introduction: Context/inheritance (i)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Housing implicated in credit crunch, recession</a:t>
            </a:r>
          </a:p>
          <a:p>
            <a:pPr lvl="1"/>
            <a:r>
              <a:rPr lang="en-GB" sz="2000" dirty="0" smtClean="0"/>
              <a:t>Drop in housing devt 2007- = drop in employment, demand, GDP</a:t>
            </a:r>
          </a:p>
          <a:p>
            <a:pPr lvl="1"/>
            <a:r>
              <a:rPr lang="en-GB" sz="2000" dirty="0" smtClean="0"/>
              <a:t>Drop in house prices 2007- = reduction in consumption, demand, GDP</a:t>
            </a:r>
          </a:p>
          <a:p>
            <a:r>
              <a:rPr lang="en-GB" sz="2200" dirty="0" smtClean="0"/>
              <a:t>Housing directly affected by credit crunch, recession</a:t>
            </a:r>
            <a:endParaRPr lang="en-GB" sz="2200" dirty="0"/>
          </a:p>
          <a:p>
            <a:pPr lvl="1"/>
            <a:r>
              <a:rPr lang="en-GB" sz="2000" dirty="0"/>
              <a:t>Increased </a:t>
            </a:r>
            <a:r>
              <a:rPr lang="en-GB" sz="2000" dirty="0" smtClean="0"/>
              <a:t>caution </a:t>
            </a:r>
            <a:r>
              <a:rPr lang="en-GB" sz="2000" dirty="0"/>
              <a:t>of lenders 2008- added to existing affordability problem</a:t>
            </a:r>
          </a:p>
          <a:p>
            <a:pPr lvl="1"/>
            <a:r>
              <a:rPr lang="en-GB" sz="2000" dirty="0" smtClean="0"/>
              <a:t>Provision of new housing generally procyclical</a:t>
            </a:r>
          </a:p>
          <a:p>
            <a:pPr lvl="1"/>
            <a:r>
              <a:rPr lang="en-GB" sz="2000" dirty="0" smtClean="0"/>
              <a:t>Low interest rate policy 2009- protects borrowers (but creates future risk)</a:t>
            </a:r>
          </a:p>
          <a:p>
            <a:r>
              <a:rPr lang="en-GB" sz="2200" dirty="0" smtClean="0"/>
              <a:t>Labour govt policy 2008- started with some of main potential responses:</a:t>
            </a:r>
          </a:p>
          <a:p>
            <a:pPr lvl="1"/>
            <a:r>
              <a:rPr lang="en-GB" sz="2000" dirty="0" smtClean="0"/>
              <a:t>Stamp duty holidays</a:t>
            </a:r>
          </a:p>
          <a:p>
            <a:pPr lvl="1"/>
            <a:r>
              <a:rPr lang="en-GB" sz="2000" dirty="0" smtClean="0"/>
              <a:t>Bridging funds for stalled </a:t>
            </a:r>
            <a:r>
              <a:rPr lang="en-GB" sz="2000" dirty="0" smtClean="0"/>
              <a:t>development schemes</a:t>
            </a:r>
            <a:endParaRPr lang="en-GB" sz="2000" dirty="0" smtClean="0"/>
          </a:p>
          <a:p>
            <a:pPr lvl="1"/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5540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(ii)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GB" sz="2200" dirty="0" smtClean="0"/>
              <a:t>But Coalition diagnosed </a:t>
            </a:r>
            <a:r>
              <a:rPr lang="en-GB" sz="2200" dirty="0"/>
              <a:t>long term </a:t>
            </a:r>
            <a:r>
              <a:rPr lang="en-GB" sz="2200" dirty="0" smtClean="0"/>
              <a:t>problems </a:t>
            </a:r>
            <a:r>
              <a:rPr lang="en-GB" sz="2200" dirty="0"/>
              <a:t>too: housing system </a:t>
            </a:r>
            <a:r>
              <a:rPr lang="en-GB" sz="2200" dirty="0" smtClean="0"/>
              <a:t>“</a:t>
            </a:r>
            <a:r>
              <a:rPr lang="en-GB" sz="2200" i="1" dirty="0" smtClean="0"/>
              <a:t>dysfunctional”, </a:t>
            </a:r>
            <a:r>
              <a:rPr lang="en-GB" sz="2200" dirty="0" smtClean="0"/>
              <a:t>with </a:t>
            </a:r>
            <a:r>
              <a:rPr lang="en-GB" sz="2200" i="1" dirty="0" smtClean="0"/>
              <a:t>“persistent market failure” </a:t>
            </a:r>
            <a:r>
              <a:rPr lang="en-GB" sz="2200" dirty="0" smtClean="0"/>
              <a:t>(Cameron </a:t>
            </a:r>
            <a:r>
              <a:rPr lang="en-GB" sz="2200" dirty="0"/>
              <a:t>and Clegg in HM Government </a:t>
            </a:r>
            <a:r>
              <a:rPr lang="en-GB" sz="2200" dirty="0" smtClean="0"/>
              <a:t>2011) before 2007</a:t>
            </a:r>
          </a:p>
          <a:p>
            <a:r>
              <a:rPr lang="en-GB" sz="2200" dirty="0" smtClean="0"/>
              <a:t>Interpretation widely shared (eg Whitehead and Williams 2011); increasingly part of public discourse (2013-)</a:t>
            </a:r>
            <a:endParaRPr lang="en-GB" sz="2200" dirty="0"/>
          </a:p>
          <a:p>
            <a:pPr lvl="1"/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0252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2) Broad Coalition policy aims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/>
              <a:t>How to identify them - sources used:</a:t>
            </a:r>
          </a:p>
          <a:p>
            <a:r>
              <a:rPr lang="en-GB" sz="2400" dirty="0" smtClean="0"/>
              <a:t>Coalition agreement (HM Govt 2010)</a:t>
            </a:r>
          </a:p>
          <a:p>
            <a:r>
              <a:rPr lang="en-GB" sz="2400" dirty="0" smtClean="0"/>
              <a:t>Emergency and other budgets, CSR</a:t>
            </a:r>
          </a:p>
          <a:p>
            <a:r>
              <a:rPr lang="en-GB" sz="2400" dirty="0" smtClean="0"/>
              <a:t>Legislation esp Localism Act 2011, Welfare Reform Act 2012; regulations and orders</a:t>
            </a:r>
          </a:p>
          <a:p>
            <a:r>
              <a:rPr lang="en-GB" sz="2400" dirty="0" smtClean="0"/>
              <a:t>Other policy documents esp </a:t>
            </a:r>
            <a:r>
              <a:rPr lang="en-GB" sz="2400" i="1" dirty="0" smtClean="0"/>
              <a:t>Laying the Foundations: A housing strategy for England, </a:t>
            </a:r>
            <a:r>
              <a:rPr lang="en-GB" sz="2400" dirty="0" smtClean="0"/>
              <a:t>2011</a:t>
            </a:r>
          </a:p>
          <a:p>
            <a:r>
              <a:rPr lang="en-GB" sz="2400" dirty="0" smtClean="0"/>
              <a:t>Statements </a:t>
            </a:r>
            <a:r>
              <a:rPr lang="en-GB" sz="2400" dirty="0"/>
              <a:t>on </a:t>
            </a:r>
            <a:r>
              <a:rPr lang="en-GB" sz="2400" dirty="0">
                <a:hlinkClick r:id="rId2"/>
              </a:rPr>
              <a:t>www.gov.uk</a:t>
            </a:r>
            <a:r>
              <a:rPr lang="en-GB" sz="2400" dirty="0"/>
              <a:t> </a:t>
            </a:r>
          </a:p>
          <a:p>
            <a:r>
              <a:rPr lang="en-GB" sz="2400" dirty="0" smtClean="0"/>
              <a:t>Ministerial speeches and departmental announcements; some pre-2010 shadow speeches</a:t>
            </a:r>
          </a:p>
          <a:p>
            <a:r>
              <a:rPr lang="en-GB" sz="2400" dirty="0" smtClean="0"/>
              <a:t>Some pre- and post-2010 think tank papers esp CSJ, Policy Exchange</a:t>
            </a:r>
          </a:p>
          <a:p>
            <a:r>
              <a:rPr lang="en-GB" sz="2400" dirty="0" smtClean="0"/>
              <a:t>(Circular but) </a:t>
            </a:r>
            <a:r>
              <a:rPr lang="en-GB" sz="2400" dirty="0"/>
              <a:t>– </a:t>
            </a:r>
            <a:r>
              <a:rPr lang="en-GB" sz="2400" dirty="0" smtClean="0"/>
              <a:t>significance </a:t>
            </a:r>
            <a:r>
              <a:rPr lang="en-GB" sz="2400" dirty="0"/>
              <a:t>of inputs </a:t>
            </a:r>
          </a:p>
          <a:p>
            <a:r>
              <a:rPr lang="en-GB" sz="2400" dirty="0" smtClean="0"/>
              <a:t>Academic commentary – as yet in short supply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1040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600" dirty="0" smtClean="0"/>
              <a:t>Constraints on aims (i): The Coalition’s broad approach to housing policy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4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H</a:t>
            </a:r>
            <a:r>
              <a:rPr lang="en-GB" sz="2400" dirty="0" smtClean="0"/>
              <a:t>ousing </a:t>
            </a:r>
            <a:r>
              <a:rPr lang="en-GB" sz="2400" dirty="0"/>
              <a:t>policy </a:t>
            </a:r>
            <a:r>
              <a:rPr lang="en-GB" sz="2400" dirty="0" smtClean="0"/>
              <a:t>was a </a:t>
            </a:r>
            <a:r>
              <a:rPr lang="en-GB" sz="2400" dirty="0"/>
              <a:t>means to achieve economic policy goals: </a:t>
            </a:r>
            <a:endParaRPr lang="en-GB" sz="2400" dirty="0" smtClean="0"/>
          </a:p>
          <a:p>
            <a:pPr lvl="1"/>
            <a:r>
              <a:rPr lang="en-GB" sz="2000" i="1" dirty="0" smtClean="0"/>
              <a:t>“</a:t>
            </a:r>
            <a:r>
              <a:rPr lang="en-GB" sz="2000" i="1" dirty="0"/>
              <a:t>We need to get the housing market… moving again. This </a:t>
            </a:r>
            <a:r>
              <a:rPr lang="en-GB" sz="2000" i="1" dirty="0" smtClean="0"/>
              <a:t>is </a:t>
            </a:r>
            <a:r>
              <a:rPr lang="en-GB" sz="2000" i="1" dirty="0"/>
              <a:t>central for our plans </a:t>
            </a:r>
            <a:r>
              <a:rPr lang="en-GB" sz="2000" i="1" dirty="0" smtClean="0"/>
              <a:t>for </a:t>
            </a:r>
            <a:r>
              <a:rPr lang="en-GB" sz="2000" i="1" dirty="0"/>
              <a:t>economic growth”</a:t>
            </a:r>
            <a:r>
              <a:rPr lang="en-GB" sz="2000" dirty="0"/>
              <a:t> (HM Government </a:t>
            </a:r>
            <a:r>
              <a:rPr lang="en-GB" sz="2000" dirty="0" smtClean="0"/>
              <a:t>2011 pvii</a:t>
            </a:r>
            <a:r>
              <a:rPr lang="en-GB" sz="2000" dirty="0"/>
              <a:t>). </a:t>
            </a:r>
            <a:endParaRPr lang="en-GB" sz="2000" dirty="0" smtClean="0"/>
          </a:p>
          <a:p>
            <a:r>
              <a:rPr lang="en-GB" sz="2400" dirty="0" smtClean="0"/>
              <a:t>To </a:t>
            </a:r>
            <a:r>
              <a:rPr lang="en-GB" sz="2400" dirty="0"/>
              <a:t>some extent, economic policy could be </a:t>
            </a:r>
            <a:r>
              <a:rPr lang="en-GB" sz="2400" dirty="0" smtClean="0"/>
              <a:t>a </a:t>
            </a:r>
            <a:r>
              <a:rPr lang="en-GB" sz="2400" dirty="0"/>
              <a:t>means to achieve housing policy </a:t>
            </a:r>
            <a:r>
              <a:rPr lang="en-GB" sz="2400" dirty="0" smtClean="0"/>
              <a:t>goals</a:t>
            </a:r>
            <a:endParaRPr lang="en-GB" sz="2400" dirty="0" smtClean="0"/>
          </a:p>
          <a:p>
            <a:r>
              <a:rPr lang="en-GB" sz="2400" dirty="0" smtClean="0"/>
              <a:t>However</a:t>
            </a:r>
            <a:r>
              <a:rPr lang="en-GB" sz="2400" dirty="0"/>
              <a:t>, housing policy goals were clearly subsidiary to, and constrained by, economic policy goals: </a:t>
            </a:r>
            <a:endParaRPr lang="en-GB" sz="2400" dirty="0" smtClean="0"/>
          </a:p>
          <a:p>
            <a:pPr lvl="1"/>
            <a:r>
              <a:rPr lang="en-GB" sz="2000" i="1" dirty="0" smtClean="0"/>
              <a:t>“</a:t>
            </a:r>
            <a:r>
              <a:rPr lang="en-GB" sz="2000" i="1" dirty="0"/>
              <a:t>Housing must take its share of the burden. If we don’t there is a real threat to the economic future of this country”</a:t>
            </a:r>
            <a:r>
              <a:rPr lang="en-GB" sz="2000" dirty="0"/>
              <a:t> (Shapps 2010b npn</a:t>
            </a:r>
            <a:r>
              <a:rPr lang="en-GB" sz="2000" dirty="0" smtClean="0"/>
              <a:t>).</a:t>
            </a:r>
          </a:p>
          <a:p>
            <a:pPr marL="457200" lvl="1" indent="0">
              <a:buNone/>
            </a:pPr>
            <a:endParaRPr lang="en-GB" sz="2000" dirty="0"/>
          </a:p>
          <a:p>
            <a:pPr marL="457200" lvl="1" indent="0">
              <a:buNone/>
            </a:pPr>
            <a:r>
              <a:rPr lang="en-GB" sz="2400" dirty="0" smtClean="0"/>
              <a:t>(and - principally </a:t>
            </a:r>
            <a:r>
              <a:rPr lang="en-GB" sz="2400" dirty="0"/>
              <a:t>by improving access to home </a:t>
            </a:r>
            <a:r>
              <a:rPr lang="en-GB" sz="2400" dirty="0" smtClean="0"/>
              <a:t>ownership -  </a:t>
            </a:r>
            <a:r>
              <a:rPr lang="en-GB" sz="2400" dirty="0"/>
              <a:t>housing policy might contribute to social mobility, health and wellbeing (HM Government 2011</a:t>
            </a:r>
            <a:r>
              <a:rPr lang="en-GB" sz="2400" dirty="0" smtClean="0"/>
              <a:t>)). </a:t>
            </a:r>
            <a:endParaRPr lang="en-GB" sz="2400" dirty="0"/>
          </a:p>
          <a:p>
            <a:pPr lvl="1"/>
            <a:endParaRPr lang="en-GB" sz="20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17815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Constraints on aims (ii)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200" dirty="0" smtClean="0"/>
              <a:t>Central government’s role was, and should be, limited:</a:t>
            </a:r>
          </a:p>
          <a:p>
            <a:r>
              <a:rPr lang="en-GB" sz="2200" dirty="0" smtClean="0"/>
              <a:t>“</a:t>
            </a:r>
            <a:r>
              <a:rPr lang="en-GB" sz="2200" i="1" dirty="0" smtClean="0"/>
              <a:t>Housing </a:t>
            </a:r>
            <a:r>
              <a:rPr lang="en-GB" sz="2200" i="1" dirty="0"/>
              <a:t>is the most market-oriented of all my Department’s responsibilities. Policy should go with the grain of the market” </a:t>
            </a:r>
            <a:r>
              <a:rPr lang="en-GB" sz="2200" dirty="0"/>
              <a:t>(Pickles </a:t>
            </a:r>
            <a:r>
              <a:rPr lang="en-GB" sz="2200" dirty="0" smtClean="0"/>
              <a:t>2011a </a:t>
            </a:r>
            <a:r>
              <a:rPr lang="en-GB" sz="2200" dirty="0"/>
              <a:t>npn). </a:t>
            </a:r>
            <a:endParaRPr lang="en-GB" sz="2200" dirty="0" smtClean="0"/>
          </a:p>
          <a:p>
            <a:r>
              <a:rPr lang="en-GB" sz="2200" i="1" dirty="0" smtClean="0"/>
              <a:t>“When </a:t>
            </a:r>
            <a:r>
              <a:rPr lang="en-GB" sz="2200" i="1" dirty="0"/>
              <a:t>I say ‘we’, I really mean </a:t>
            </a:r>
            <a:r>
              <a:rPr lang="en-GB" sz="2200" i="1" dirty="0" smtClean="0"/>
              <a:t>you </a:t>
            </a:r>
            <a:r>
              <a:rPr lang="en-GB" sz="2200" dirty="0" smtClean="0"/>
              <a:t>[private and voluntary sector audiences] .</a:t>
            </a:r>
            <a:r>
              <a:rPr lang="en-GB" sz="2200" i="1" dirty="0" smtClean="0"/>
              <a:t> </a:t>
            </a:r>
            <a:r>
              <a:rPr lang="en-GB" sz="2200" i="1" dirty="0"/>
              <a:t>You are the ones who will do all the hard work” </a:t>
            </a:r>
            <a:r>
              <a:rPr lang="en-GB" sz="2200" dirty="0"/>
              <a:t>(Shapps 2011c). 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6375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Coalition’s specific stated policy aims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66083"/>
              </p:ext>
            </p:extLst>
          </p:nvPr>
        </p:nvGraphicFramePr>
        <p:xfrm>
          <a:off x="539552" y="1628800"/>
          <a:ext cx="8136904" cy="3291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36904"/>
              </a:tblGrid>
              <a:tr h="2880320">
                <a:tc>
                  <a:txBody>
                    <a:bodyPr/>
                    <a:lstStyle/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Increasing the number of available homes (CLG)</a:t>
                      </a:r>
                      <a:endParaRPr lang="en-US" sz="2400" dirty="0">
                        <a:effectLst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Improving the rented sector (CLG)</a:t>
                      </a:r>
                      <a:endParaRPr lang="en-US" sz="2400" dirty="0">
                        <a:effectLst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Providing housing support for older and vulnerable people (CLG)</a:t>
                      </a:r>
                      <a:endParaRPr lang="en-US" sz="2400" dirty="0">
                        <a:effectLst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Helping people to buy a home (CLG, HMT and HCA)</a:t>
                      </a:r>
                      <a:endParaRPr lang="en-US" sz="2400" dirty="0">
                        <a:effectLst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Simplifying the welfare system and making sure work pays (DWP)</a:t>
                      </a:r>
                      <a:endParaRPr lang="en-US" sz="2400" dirty="0">
                        <a:effectLst/>
                      </a:endParaRPr>
                    </a:p>
                    <a:p>
                      <a:pPr marL="457200" marR="0" indent="-45720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2400" dirty="0">
                          <a:effectLst/>
                        </a:rPr>
                        <a:t>Achieving strong and sustainable economic growth (</a:t>
                      </a:r>
                      <a:r>
                        <a:rPr lang="en-GB" sz="2400" dirty="0" smtClean="0">
                          <a:effectLst/>
                        </a:rPr>
                        <a:t>BIS</a:t>
                      </a:r>
                      <a:r>
                        <a:rPr lang="en-GB" sz="2400" dirty="0">
                          <a:effectLst/>
                        </a:rPr>
                        <a:t>, HMT and UKEF)</a:t>
                      </a:r>
                      <a:endParaRPr lang="en-US" sz="2400" dirty="0">
                        <a:solidFill>
                          <a:srgbClr val="000000"/>
                        </a:solidFill>
                        <a:effectLst/>
                        <a:latin typeface="Arial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83568" y="5106100"/>
            <a:ext cx="78488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Table 1: Housing and housing-linked policies amongst the Coalition government’s 224 overall stated policy aims, and responsible departments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Source: 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  <a:hlinkClick r:id="rId2"/>
              </a:rPr>
              <a:t>www.clg.gov.uk</a:t>
            </a:r>
            <a:r>
              <a:rPr kumimoji="0" lang="en-GB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rPr>
              <a:t>  Accessed January 2013</a:t>
            </a:r>
            <a:endParaRPr kumimoji="0" lang="en-GB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48AAC0-3F68-4026-B47B-AE1FE3A5BEE9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1437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6428</TotalTime>
  <Words>2403</Words>
  <Application>Microsoft Office PowerPoint</Application>
  <PresentationFormat>On-screen Show (4:3)</PresentationFormat>
  <Paragraphs>345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Office Theme</vt:lpstr>
      <vt:lpstr>The Coalition’s Record on Housing:  Policy, spending and outcomes</vt:lpstr>
      <vt:lpstr> This paper is a small part of a large programme: ‘Social policy in a cold climate’</vt:lpstr>
      <vt:lpstr>Contents of paper</vt:lpstr>
      <vt:lpstr>1) Introduction: Context/inheritance (i)</vt:lpstr>
      <vt:lpstr>(ii)</vt:lpstr>
      <vt:lpstr>2) Broad Coalition policy aims</vt:lpstr>
      <vt:lpstr>Constraints on aims (i): The Coalition’s broad approach to housing policy</vt:lpstr>
      <vt:lpstr>Constraints on aims (ii)</vt:lpstr>
      <vt:lpstr>The Coalition’s specific stated policy aims</vt:lpstr>
      <vt:lpstr>Comments on specific stated aims</vt:lpstr>
      <vt:lpstr>3) Actual policies 2010-  </vt:lpstr>
      <vt:lpstr>4) Resources expended: Following the money</vt:lpstr>
      <vt:lpstr>PowerPoint Presentation</vt:lpstr>
      <vt:lpstr>DCLG expenditure (England)</vt:lpstr>
      <vt:lpstr>i) a) DCLG Departmental Expenditure Limits, Resource (England), real terms (2012/13 prices), £m </vt:lpstr>
      <vt:lpstr>DCLG DEL Resource: Summary</vt:lpstr>
      <vt:lpstr>i) b) DCLG Departmental Expenditure Limits, Capital, (England), real terms (2012/13 prices), £m </vt:lpstr>
      <vt:lpstr>DCLG DEL Capital: Summary</vt:lpstr>
      <vt:lpstr>(iii) UK govt expenditure by type</vt:lpstr>
      <vt:lpstr>‘Housing and community amenities’ expenditure, UK, real terms (2012/13 prices), £bn</vt:lpstr>
      <vt:lpstr>UK govt ‘housing and communities’ expenditure </vt:lpstr>
      <vt:lpstr>UK govt ‘housing and communities’ expenditure in the nations of the UK, 2007/08-2011/12, gross terms, £ per head</vt:lpstr>
      <vt:lpstr>UK govt ‘housing and communities’ expenditure  by nation: Summary</vt:lpstr>
      <vt:lpstr>‘Housing and community amenities’ expenditure in the regions of England, 2007/08-2011/12, gross terms, £ per head</vt:lpstr>
      <vt:lpstr>UK govt ‘housing and communities’ expenditure  by region: Summary</vt:lpstr>
      <vt:lpstr>UK govt ‘housing devt’ expenditure (part of ‘housing and communities’ expenditure), 2007/08-2011/12, gross terms, £m </vt:lpstr>
      <vt:lpstr>UK govt ‘housing devt’ expenditure: Summary</vt:lpstr>
      <vt:lpstr>UK govt ‘Social protection: Housing’ expenditure, 2007/08-2011/12, gross terms, £m</vt:lpstr>
      <vt:lpstr>UK govt ‘social protection: housing’ expenditure: Summary </vt:lpstr>
      <vt:lpstr>Final summary on money</vt:lpstr>
      <vt:lpstr>5) Outputs   </vt:lpstr>
      <vt:lpstr>Eg Aim 1a): UK housing completions, all tenures: Q2 2010-Q1 2013: Increased number of homes -but no rise in rate of completion</vt:lpstr>
      <vt:lpstr>Outputs: Who (if anyone) gained</vt:lpstr>
      <vt:lpstr>6) Summary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ruth</dc:creator>
  <cp:lastModifiedBy>Becky</cp:lastModifiedBy>
  <cp:revision>149</cp:revision>
  <cp:lastPrinted>2014-02-10T15:25:11Z</cp:lastPrinted>
  <dcterms:created xsi:type="dcterms:W3CDTF">2014-01-30T06:27:01Z</dcterms:created>
  <dcterms:modified xsi:type="dcterms:W3CDTF">2014-07-15T07:01:28Z</dcterms:modified>
</cp:coreProperties>
</file>